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24"/>
  </p:notesMasterIdLst>
  <p:handoutMasterIdLst>
    <p:handoutMasterId r:id="rId25"/>
  </p:handoutMasterIdLst>
  <p:sldIdLst>
    <p:sldId id="277" r:id="rId3"/>
    <p:sldId id="265" r:id="rId4"/>
    <p:sldId id="303" r:id="rId5"/>
    <p:sldId id="304" r:id="rId6"/>
    <p:sldId id="281" r:id="rId7"/>
    <p:sldId id="305"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11" r:id="rId21"/>
    <p:sldId id="284"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F5B"/>
    <a:srgbClr val="860000"/>
    <a:srgbClr val="00B0F0"/>
    <a:srgbClr val="ED8137"/>
    <a:srgbClr val="BC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autoAdjust="0"/>
    <p:restoredTop sz="94660"/>
  </p:normalViewPr>
  <p:slideViewPr>
    <p:cSldViewPr snapToGrid="0">
      <p:cViewPr varScale="1">
        <p:scale>
          <a:sx n="66" d="100"/>
          <a:sy n="66" d="100"/>
        </p:scale>
        <p:origin x="64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6/14/2023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59213" y="6014156"/>
            <a:ext cx="643204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LASER                 </a:t>
            </a:r>
          </a:p>
          <a:p>
            <a:pPr eaLnBrk="1" hangingPunct="1"/>
            <a:endParaRPr lang="en-US" sz="1600" dirty="0">
              <a:latin typeface="Raleway ExtraBold" pitchFamily="34" charset="-52"/>
            </a:endParaRPr>
          </a:p>
        </p:txBody>
      </p:sp>
      <p:sp>
        <p:nvSpPr>
          <p:cNvPr id="26" name="TextBox 25"/>
          <p:cNvSpPr txBox="1">
            <a:spLocks noChangeArrowheads="1"/>
          </p:cNvSpPr>
          <p:nvPr/>
        </p:nvSpPr>
        <p:spPr bwMode="auto">
          <a:xfrm>
            <a:off x="2177558" y="1085083"/>
            <a:ext cx="10014441" cy="703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600" b="1" dirty="0">
                <a:latin typeface="Arial Black" panose="020B0A04020102020204" pitchFamily="34" charset="0"/>
                <a:ea typeface="Karla" pitchFamily="2" charset="0"/>
                <a:cs typeface="Karla" pitchFamily="2" charset="0"/>
              </a:rPr>
              <a:t>INSTITUTE :UIE</a:t>
            </a:r>
          </a:p>
          <a:p>
            <a:pPr lvl="0" algn="ctr" defTabSz="622300">
              <a:lnSpc>
                <a:spcPct val="90000"/>
              </a:lnSpc>
              <a:spcBef>
                <a:spcPct val="0"/>
              </a:spcBef>
              <a:spcAft>
                <a:spcPct val="35000"/>
              </a:spcAft>
            </a:pPr>
            <a:r>
              <a:rPr lang="en-US" sz="3600" b="1" dirty="0">
                <a:latin typeface="Arial Black" panose="020B0A04020102020204" pitchFamily="34" charset="0"/>
                <a:ea typeface="Karla" pitchFamily="2" charset="0"/>
                <a:cs typeface="Karla" pitchFamily="2" charset="0"/>
              </a:rPr>
              <a:t>DEPARTMENT: ALL ACADEMIC UNITS</a:t>
            </a:r>
          </a:p>
          <a:p>
            <a:pPr lvl="0" algn="ctr" defTabSz="622300">
              <a:lnSpc>
                <a:spcPct val="90000"/>
              </a:lnSpc>
              <a:spcBef>
                <a:spcPct val="0"/>
              </a:spcBef>
              <a:spcAft>
                <a:spcPct val="35000"/>
              </a:spcAft>
            </a:pPr>
            <a:r>
              <a:rPr lang="en-US" sz="3200" dirty="0">
                <a:latin typeface="Times New Roman" pitchFamily="18" charset="0"/>
                <a:ea typeface="Calibri" panose="020F0502020204030204" pitchFamily="34" charset="0"/>
                <a:cs typeface="Times New Roman" panose="02020603050405020304" pitchFamily="18" charset="0"/>
              </a:rPr>
              <a:t>Bachelor of Engineering (All Sections)</a:t>
            </a:r>
          </a:p>
          <a:p>
            <a:pPr lvl="0" algn="ctr" defTabSz="622300">
              <a:lnSpc>
                <a:spcPct val="90000"/>
              </a:lnSpc>
              <a:spcBef>
                <a:spcPct val="0"/>
              </a:spcBef>
              <a:spcAft>
                <a:spcPct val="35000"/>
              </a:spcAft>
            </a:pPr>
            <a:r>
              <a:rPr lang="en-US" sz="3200" dirty="0">
                <a:latin typeface="Times New Roman" pitchFamily="18" charset="0"/>
                <a:ea typeface="Calibri" panose="020F0502020204030204" pitchFamily="34" charset="0"/>
                <a:cs typeface="Times New Roman" panose="02020603050405020304" pitchFamily="18" charset="0"/>
              </a:rPr>
              <a:t>Subject Name and Code:</a:t>
            </a:r>
          </a:p>
          <a:p>
            <a:pPr lvl="0" algn="ctr" defTabSz="622300">
              <a:lnSpc>
                <a:spcPct val="90000"/>
              </a:lnSpc>
              <a:spcBef>
                <a:spcPct val="0"/>
              </a:spcBef>
              <a:spcAft>
                <a:spcPct val="35000"/>
              </a:spcAft>
            </a:pPr>
            <a:r>
              <a:rPr lang="en-US" sz="3200">
                <a:latin typeface="Times New Roman" pitchFamily="18" charset="0"/>
                <a:ea typeface="Calibri" panose="020F0502020204030204" pitchFamily="34" charset="0"/>
                <a:cs typeface="Times New Roman" panose="02020603050405020304" pitchFamily="18" charset="0"/>
              </a:rPr>
              <a:t>Engineering Physics 23SPH-141</a:t>
            </a:r>
          </a:p>
          <a:p>
            <a:pPr lvl="0" algn="ctr" defTabSz="622300">
              <a:lnSpc>
                <a:spcPct val="90000"/>
              </a:lnSpc>
              <a:spcBef>
                <a:spcPct val="0"/>
              </a:spcBef>
              <a:spcAft>
                <a:spcPct val="35000"/>
              </a:spcAft>
            </a:pPr>
            <a:r>
              <a:rPr lang="en-US" sz="3200">
                <a:latin typeface="Times New Roman" pitchFamily="18" charset="0"/>
                <a:ea typeface="Calibri" panose="020F0502020204030204" pitchFamily="34" charset="0"/>
                <a:cs typeface="Times New Roman" panose="02020603050405020304" pitchFamily="18" charset="0"/>
              </a:rPr>
              <a:t>Prepared </a:t>
            </a:r>
            <a:r>
              <a:rPr lang="en-US" sz="3200" dirty="0">
                <a:latin typeface="Times New Roman" pitchFamily="18" charset="0"/>
                <a:ea typeface="Calibri" panose="020F0502020204030204" pitchFamily="34" charset="0"/>
                <a:cs typeface="Times New Roman" panose="02020603050405020304" pitchFamily="18" charset="0"/>
              </a:rPr>
              <a:t>by: </a:t>
            </a:r>
            <a:r>
              <a:rPr lang="en-US" sz="3200" dirty="0" err="1">
                <a:latin typeface="Times New Roman" pitchFamily="18" charset="0"/>
                <a:ea typeface="Calibri" panose="020F0502020204030204" pitchFamily="34" charset="0"/>
                <a:cs typeface="Times New Roman" panose="02020603050405020304" pitchFamily="18" charset="0"/>
              </a:rPr>
              <a:t>Anu</a:t>
            </a:r>
            <a:r>
              <a:rPr lang="en-US" sz="3200" dirty="0">
                <a:latin typeface="Times New Roman" pitchFamily="18" charset="0"/>
                <a:ea typeface="Calibri" panose="020F0502020204030204" pitchFamily="34" charset="0"/>
                <a:cs typeface="Times New Roman" panose="02020603050405020304" pitchFamily="18" charset="0"/>
              </a:rPr>
              <a:t> </a:t>
            </a:r>
            <a:r>
              <a:rPr lang="en-US" sz="3200" dirty="0" err="1">
                <a:latin typeface="Times New Roman" pitchFamily="18" charset="0"/>
                <a:ea typeface="Calibri" panose="020F0502020204030204" pitchFamily="34" charset="0"/>
                <a:cs typeface="Times New Roman" panose="02020603050405020304" pitchFamily="18" charset="0"/>
              </a:rPr>
              <a:t>Kapoor</a:t>
            </a:r>
            <a:r>
              <a:rPr lang="en-US" sz="3200" dirty="0">
                <a:latin typeface="Times New Roman" pitchFamily="18" charset="0"/>
                <a:ea typeface="Calibri" panose="020F0502020204030204" pitchFamily="34" charset="0"/>
                <a:cs typeface="Times New Roman" panose="02020603050405020304" pitchFamily="18" charset="0"/>
              </a:rPr>
              <a:t>, Assistant Prof. Physics</a:t>
            </a:r>
          </a:p>
          <a:p>
            <a:pPr lvl="0" algn="ctr" defTabSz="622300">
              <a:lnSpc>
                <a:spcPct val="90000"/>
              </a:lnSpc>
              <a:spcBef>
                <a:spcPct val="0"/>
              </a:spcBef>
              <a:spcAft>
                <a:spcPct val="35000"/>
              </a:spcAft>
            </a:pP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 </a:t>
            </a:r>
          </a:p>
          <a:p>
            <a:pPr eaLnBrk="1" hangingPunct="1"/>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10</a:t>
            </a:fld>
            <a:endParaRPr lang="en-US"/>
          </a:p>
        </p:txBody>
      </p:sp>
      <p:sp>
        <p:nvSpPr>
          <p:cNvPr id="3" name="Rectangle 2"/>
          <p:cNvSpPr/>
          <p:nvPr/>
        </p:nvSpPr>
        <p:spPr>
          <a:xfrm>
            <a:off x="838200" y="1584545"/>
            <a:ext cx="9722070" cy="4062651"/>
          </a:xfrm>
          <a:prstGeom prst="rect">
            <a:avLst/>
          </a:prstGeom>
        </p:spPr>
        <p:txBody>
          <a:bodyPr wrap="square">
            <a:spAutoFit/>
          </a:bodyPr>
          <a:lstStyle/>
          <a:p>
            <a:pPr>
              <a:lnSpc>
                <a:spcPct val="150000"/>
              </a:lnSpc>
            </a:pPr>
            <a:r>
              <a:rPr lang="en-US" sz="2800" b="1" i="1" dirty="0">
                <a:solidFill>
                  <a:srgbClr val="FF0000"/>
                </a:solidFill>
              </a:rPr>
              <a:t>HOW TO CREATE A HOLOGRAM</a:t>
            </a:r>
          </a:p>
          <a:p>
            <a:pPr>
              <a:lnSpc>
                <a:spcPct val="150000"/>
              </a:lnSpc>
            </a:pPr>
            <a:r>
              <a:rPr lang="en-US" sz="2400" b="1" dirty="0"/>
              <a:t>To create a hologram</a:t>
            </a:r>
            <a:r>
              <a:rPr lang="en-US" sz="2400" dirty="0"/>
              <a:t>, a laser beam (coherent light) is split in two beams :</a:t>
            </a:r>
          </a:p>
          <a:p>
            <a:pPr>
              <a:lnSpc>
                <a:spcPct val="150000"/>
              </a:lnSpc>
            </a:pPr>
            <a:r>
              <a:rPr lang="en-US" sz="2400" b="1" dirty="0"/>
              <a:t>Reference beam: </a:t>
            </a:r>
            <a:r>
              <a:rPr lang="en-US" sz="2400" dirty="0"/>
              <a:t>that stays undisturbed</a:t>
            </a:r>
          </a:p>
          <a:p>
            <a:pPr>
              <a:lnSpc>
                <a:spcPct val="150000"/>
              </a:lnSpc>
            </a:pPr>
            <a:r>
              <a:rPr lang="en-US" sz="2400" b="1" dirty="0"/>
              <a:t>Object beam: </a:t>
            </a:r>
            <a:r>
              <a:rPr lang="en-US" sz="2400" dirty="0"/>
              <a:t>strikes the object and then bounces onto the plate</a:t>
            </a:r>
          </a:p>
          <a:p>
            <a:pPr>
              <a:lnSpc>
                <a:spcPct val="150000"/>
              </a:lnSpc>
            </a:pPr>
            <a:r>
              <a:rPr lang="en-US" sz="2400" dirty="0"/>
              <a:t>Working of holography is divided into two phases:</a:t>
            </a:r>
          </a:p>
          <a:p>
            <a:pPr marL="342900" indent="-342900">
              <a:lnSpc>
                <a:spcPct val="150000"/>
              </a:lnSpc>
              <a:buFont typeface="Wingdings" pitchFamily="2" charset="2"/>
              <a:buChar char="v"/>
            </a:pPr>
            <a:r>
              <a:rPr lang="en-US" sz="2400" dirty="0"/>
              <a:t>Recording</a:t>
            </a:r>
          </a:p>
          <a:p>
            <a:pPr marL="342900" indent="-342900">
              <a:lnSpc>
                <a:spcPct val="150000"/>
              </a:lnSpc>
              <a:buFont typeface="Wingdings" pitchFamily="2" charset="2"/>
              <a:buChar char="v"/>
            </a:pPr>
            <a:r>
              <a:rPr lang="en-US" sz="2400" dirty="0"/>
              <a:t>Reconstruction</a:t>
            </a:r>
          </a:p>
        </p:txBody>
      </p:sp>
      <p:sp>
        <p:nvSpPr>
          <p:cNvPr id="4" name="Rectangle 3"/>
          <p:cNvSpPr/>
          <p:nvPr/>
        </p:nvSpPr>
        <p:spPr>
          <a:xfrm>
            <a:off x="838200"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7"/>
          <p:cNvSpPr txBox="1">
            <a:spLocks noChangeArrowheads="1"/>
          </p:cNvSpPr>
          <p:nvPr/>
        </p:nvSpPr>
        <p:spPr bwMode="auto">
          <a:xfrm>
            <a:off x="3539304" y="310111"/>
            <a:ext cx="44565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panose="02000806040000020004" pitchFamily="2" charset="0"/>
                <a:ea typeface="Karla" pitchFamily="2" charset="0"/>
                <a:cs typeface="Karla" pitchFamily="2" charset="0"/>
              </a:rPr>
              <a:t>HOLOGRAM</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Tree>
    <p:extLst>
      <p:ext uri="{BB962C8B-B14F-4D97-AF65-F5344CB8AC3E}">
        <p14:creationId xmlns:p14="http://schemas.microsoft.com/office/powerpoint/2010/main" val="3600133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11</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902" y="1437020"/>
            <a:ext cx="10704785" cy="4981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38200"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7"/>
          <p:cNvSpPr txBox="1">
            <a:spLocks noChangeArrowheads="1"/>
          </p:cNvSpPr>
          <p:nvPr/>
        </p:nvSpPr>
        <p:spPr bwMode="auto">
          <a:xfrm>
            <a:off x="2648606" y="343529"/>
            <a:ext cx="67318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panose="02000806040000020004" pitchFamily="2" charset="0"/>
                <a:ea typeface="Karla" pitchFamily="2" charset="0"/>
                <a:cs typeface="Karla" pitchFamily="2" charset="0"/>
              </a:rPr>
              <a:t>RECORDING OF HOLOGRAM</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6" name="TextBox 5"/>
          <p:cNvSpPr txBox="1"/>
          <p:nvPr/>
        </p:nvSpPr>
        <p:spPr>
          <a:xfrm>
            <a:off x="6085490" y="6428096"/>
            <a:ext cx="3531476" cy="369332"/>
          </a:xfrm>
          <a:prstGeom prst="rect">
            <a:avLst/>
          </a:prstGeom>
          <a:noFill/>
        </p:spPr>
        <p:txBody>
          <a:bodyPr wrap="square" rtlCol="0">
            <a:spAutoFit/>
          </a:bodyPr>
          <a:lstStyle/>
          <a:p>
            <a:r>
              <a:rPr lang="en-US" dirty="0"/>
              <a:t>Fig. 5 Recording of hologram [6]</a:t>
            </a:r>
          </a:p>
        </p:txBody>
      </p:sp>
    </p:spTree>
    <p:extLst>
      <p:ext uri="{BB962C8B-B14F-4D97-AF65-F5344CB8AC3E}">
        <p14:creationId xmlns:p14="http://schemas.microsoft.com/office/powerpoint/2010/main" val="2789725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12</a:t>
            </a:fld>
            <a:endParaRPr lang="en-US"/>
          </a:p>
        </p:txBody>
      </p:sp>
      <p:sp>
        <p:nvSpPr>
          <p:cNvPr id="4" name="Rectangle 3"/>
          <p:cNvSpPr/>
          <p:nvPr/>
        </p:nvSpPr>
        <p:spPr>
          <a:xfrm>
            <a:off x="838200"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7"/>
          <p:cNvSpPr txBox="1">
            <a:spLocks noChangeArrowheads="1"/>
          </p:cNvSpPr>
          <p:nvPr/>
        </p:nvSpPr>
        <p:spPr bwMode="auto">
          <a:xfrm>
            <a:off x="2648606" y="343529"/>
            <a:ext cx="67318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panose="02000806040000020004" pitchFamily="2" charset="0"/>
                <a:ea typeface="Karla" pitchFamily="2" charset="0"/>
                <a:cs typeface="Karla" pitchFamily="2" charset="0"/>
              </a:rPr>
              <a:t>RECONSTRUCTION OF IMAGE</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310" y="1971675"/>
            <a:ext cx="6466490" cy="420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38200" y="2367719"/>
            <a:ext cx="3607676" cy="3416320"/>
          </a:xfrm>
          <a:prstGeom prst="rect">
            <a:avLst/>
          </a:prstGeom>
        </p:spPr>
        <p:txBody>
          <a:bodyPr wrap="square">
            <a:spAutoFit/>
          </a:bodyPr>
          <a:lstStyle/>
          <a:p>
            <a:pPr algn="just">
              <a:lnSpc>
                <a:spcPct val="150000"/>
              </a:lnSpc>
            </a:pPr>
            <a:r>
              <a:rPr lang="en-US" sz="2400" dirty="0"/>
              <a:t>When a hologram is later illuminated with coherent light of the same frequency that created it, a three-dimensional image of the subject appears.</a:t>
            </a:r>
          </a:p>
        </p:txBody>
      </p:sp>
      <p:sp>
        <p:nvSpPr>
          <p:cNvPr id="7" name="TextBox 6"/>
          <p:cNvSpPr txBox="1"/>
          <p:nvPr/>
        </p:nvSpPr>
        <p:spPr>
          <a:xfrm>
            <a:off x="6069724" y="6428096"/>
            <a:ext cx="3531476" cy="369332"/>
          </a:xfrm>
          <a:prstGeom prst="rect">
            <a:avLst/>
          </a:prstGeom>
          <a:noFill/>
        </p:spPr>
        <p:txBody>
          <a:bodyPr wrap="square" rtlCol="0">
            <a:spAutoFit/>
          </a:bodyPr>
          <a:lstStyle/>
          <a:p>
            <a:r>
              <a:rPr lang="en-US" dirty="0"/>
              <a:t>Fig. 6 Reconstruction of image [6]</a:t>
            </a:r>
          </a:p>
        </p:txBody>
      </p:sp>
    </p:spTree>
    <p:extLst>
      <p:ext uri="{BB962C8B-B14F-4D97-AF65-F5344CB8AC3E}">
        <p14:creationId xmlns:p14="http://schemas.microsoft.com/office/powerpoint/2010/main" val="1338896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13</a:t>
            </a:fld>
            <a:endParaRPr lang="en-US"/>
          </a:p>
        </p:txBody>
      </p:sp>
      <p:sp>
        <p:nvSpPr>
          <p:cNvPr id="4" name="Rectangle 3"/>
          <p:cNvSpPr/>
          <p:nvPr/>
        </p:nvSpPr>
        <p:spPr>
          <a:xfrm>
            <a:off x="838200"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7"/>
          <p:cNvSpPr txBox="1">
            <a:spLocks noChangeArrowheads="1"/>
          </p:cNvSpPr>
          <p:nvPr/>
        </p:nvSpPr>
        <p:spPr bwMode="auto">
          <a:xfrm>
            <a:off x="2648606" y="236691"/>
            <a:ext cx="67318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rPr>
              <a:t>APPLICATIONS OF HOLOGRAPHY</a:t>
            </a:r>
          </a:p>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6" name="Rectangle 5"/>
          <p:cNvSpPr/>
          <p:nvPr/>
        </p:nvSpPr>
        <p:spPr>
          <a:xfrm>
            <a:off x="838200" y="1943762"/>
            <a:ext cx="8305800" cy="3970318"/>
          </a:xfrm>
          <a:prstGeom prst="rect">
            <a:avLst/>
          </a:prstGeom>
        </p:spPr>
        <p:txBody>
          <a:bodyPr wrap="square">
            <a:spAutoFit/>
          </a:bodyPr>
          <a:lstStyle/>
          <a:p>
            <a:pPr marL="342900" indent="-342900" algn="just">
              <a:lnSpc>
                <a:spcPct val="150000"/>
              </a:lnSpc>
              <a:buFont typeface="Wingdings" pitchFamily="2" charset="2"/>
              <a:buChar char="v"/>
            </a:pPr>
            <a:r>
              <a:rPr lang="en-US" sz="2400" dirty="0">
                <a:solidFill>
                  <a:srgbClr val="FF0000"/>
                </a:solidFill>
              </a:rPr>
              <a:t>3-D Photography</a:t>
            </a:r>
          </a:p>
          <a:p>
            <a:pPr marL="342900" indent="-342900" algn="just">
              <a:lnSpc>
                <a:spcPct val="150000"/>
              </a:lnSpc>
              <a:buFont typeface="Wingdings" pitchFamily="2" charset="2"/>
              <a:buChar char="v"/>
            </a:pPr>
            <a:r>
              <a:rPr lang="en-US" sz="2400" dirty="0"/>
              <a:t>Bio-medical Applications</a:t>
            </a:r>
          </a:p>
          <a:p>
            <a:pPr marL="342900" indent="-342900" algn="just">
              <a:lnSpc>
                <a:spcPct val="150000"/>
              </a:lnSpc>
              <a:buFont typeface="Wingdings" pitchFamily="2" charset="2"/>
              <a:buChar char="v"/>
            </a:pPr>
            <a:r>
              <a:rPr lang="en-US" sz="2400" dirty="0">
                <a:solidFill>
                  <a:srgbClr val="FF0000"/>
                </a:solidFill>
              </a:rPr>
              <a:t>Compact disk</a:t>
            </a:r>
          </a:p>
          <a:p>
            <a:pPr marL="342900" indent="-342900" algn="just">
              <a:lnSpc>
                <a:spcPct val="150000"/>
              </a:lnSpc>
              <a:buFont typeface="Wingdings" pitchFamily="2" charset="2"/>
              <a:buChar char="v"/>
            </a:pPr>
            <a:r>
              <a:rPr lang="en-US" sz="2400" dirty="0"/>
              <a:t>Grocery store</a:t>
            </a:r>
          </a:p>
          <a:p>
            <a:pPr marL="342900" indent="-342900" algn="just">
              <a:lnSpc>
                <a:spcPct val="150000"/>
              </a:lnSpc>
              <a:buFont typeface="Wingdings" pitchFamily="2" charset="2"/>
              <a:buChar char="v"/>
            </a:pPr>
            <a:r>
              <a:rPr lang="en-US" sz="2400" dirty="0">
                <a:solidFill>
                  <a:srgbClr val="FF0000"/>
                </a:solidFill>
              </a:rPr>
              <a:t>Holographic </a:t>
            </a:r>
            <a:r>
              <a:rPr lang="en-US" sz="2400" dirty="0" err="1">
                <a:solidFill>
                  <a:srgbClr val="FF0000"/>
                </a:solidFill>
              </a:rPr>
              <a:t>Interferometery</a:t>
            </a:r>
            <a:endParaRPr lang="en-US" sz="2400" dirty="0">
              <a:solidFill>
                <a:srgbClr val="FF0000"/>
              </a:solidFill>
            </a:endParaRPr>
          </a:p>
          <a:p>
            <a:pPr marL="342900" indent="-342900" algn="just">
              <a:lnSpc>
                <a:spcPct val="150000"/>
              </a:lnSpc>
              <a:buFont typeface="Wingdings" pitchFamily="2" charset="2"/>
              <a:buChar char="v"/>
            </a:pPr>
            <a:r>
              <a:rPr lang="en-US" sz="2400" dirty="0"/>
              <a:t>Holographic Scanners</a:t>
            </a:r>
          </a:p>
          <a:p>
            <a:pPr marL="342900" indent="-342900" algn="just">
              <a:lnSpc>
                <a:spcPct val="150000"/>
              </a:lnSpc>
              <a:buFont typeface="Wingdings" pitchFamily="2" charset="2"/>
              <a:buChar char="v"/>
            </a:pPr>
            <a:r>
              <a:rPr lang="en-US" sz="2400" dirty="0" err="1">
                <a:solidFill>
                  <a:srgbClr val="FF0000"/>
                </a:solidFill>
              </a:rPr>
              <a:t>Holostores</a:t>
            </a:r>
            <a:endParaRPr lang="en-US" sz="2400" dirty="0">
              <a:solidFill>
                <a:srgbClr val="FF0000"/>
              </a:solidFill>
            </a:endParaRPr>
          </a:p>
        </p:txBody>
      </p:sp>
    </p:spTree>
    <p:extLst>
      <p:ext uri="{BB962C8B-B14F-4D97-AF65-F5344CB8AC3E}">
        <p14:creationId xmlns:p14="http://schemas.microsoft.com/office/powerpoint/2010/main" val="1300397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14</a:t>
            </a:fld>
            <a:endParaRPr lang="en-US"/>
          </a:p>
        </p:txBody>
      </p:sp>
      <p:sp>
        <p:nvSpPr>
          <p:cNvPr id="3" name="Rectangle 2"/>
          <p:cNvSpPr/>
          <p:nvPr/>
        </p:nvSpPr>
        <p:spPr>
          <a:xfrm>
            <a:off x="838200"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838200" y="1437020"/>
            <a:ext cx="7107620" cy="5078313"/>
          </a:xfrm>
          <a:prstGeom prst="rect">
            <a:avLst/>
          </a:prstGeom>
        </p:spPr>
        <p:txBody>
          <a:bodyPr wrap="square">
            <a:spAutoFit/>
          </a:bodyPr>
          <a:lstStyle/>
          <a:p>
            <a:pPr algn="just">
              <a:lnSpc>
                <a:spcPct val="150000"/>
              </a:lnSpc>
            </a:pPr>
            <a:r>
              <a:rPr lang="en-US" sz="2400" b="1" i="1" dirty="0">
                <a:solidFill>
                  <a:srgbClr val="FF0000"/>
                </a:solidFill>
              </a:rPr>
              <a:t>Lasers in communication:</a:t>
            </a:r>
          </a:p>
          <a:p>
            <a:pPr marL="342900" indent="-342900" algn="just">
              <a:lnSpc>
                <a:spcPct val="150000"/>
              </a:lnSpc>
              <a:buFont typeface="Wingdings" pitchFamily="2" charset="2"/>
              <a:buChar char="v"/>
            </a:pPr>
            <a:r>
              <a:rPr lang="en-US" sz="2400" dirty="0">
                <a:solidFill>
                  <a:srgbClr val="0070C0"/>
                </a:solidFill>
              </a:rPr>
              <a:t>In optical fiber communication laser bandwidth is very high compared to the radio and microwave communications</a:t>
            </a:r>
            <a:r>
              <a:rPr lang="en-US" sz="2400" dirty="0"/>
              <a:t>.</a:t>
            </a:r>
          </a:p>
          <a:p>
            <a:pPr marL="342900" indent="-342900" algn="just">
              <a:lnSpc>
                <a:spcPct val="150000"/>
              </a:lnSpc>
              <a:buFont typeface="Wingdings" pitchFamily="2" charset="2"/>
              <a:buChar char="v"/>
            </a:pPr>
            <a:r>
              <a:rPr lang="en-US" sz="2400" dirty="0"/>
              <a:t>As it has large bandwidth, more amount of data can be sent.</a:t>
            </a:r>
          </a:p>
          <a:p>
            <a:pPr marL="342900" indent="-342900" algn="just">
              <a:lnSpc>
                <a:spcPct val="150000"/>
              </a:lnSpc>
              <a:buFont typeface="Wingdings" pitchFamily="2" charset="2"/>
              <a:buChar char="v"/>
            </a:pPr>
            <a:r>
              <a:rPr lang="en-US" sz="2400" dirty="0">
                <a:solidFill>
                  <a:srgbClr val="FF0000"/>
                </a:solidFill>
              </a:rPr>
              <a:t>More channels can be simultaneously transmitted.</a:t>
            </a:r>
          </a:p>
          <a:p>
            <a:pPr marL="342900" indent="-342900" algn="just">
              <a:lnSpc>
                <a:spcPct val="150000"/>
              </a:lnSpc>
              <a:buFont typeface="Wingdings" pitchFamily="2" charset="2"/>
              <a:buChar char="v"/>
            </a:pPr>
            <a:r>
              <a:rPr lang="en-US" sz="2400" dirty="0">
                <a:solidFill>
                  <a:srgbClr val="0070C0"/>
                </a:solidFill>
              </a:rPr>
              <a:t>Lasers are also used in other communication devices, including high speed photo copiers and printers</a:t>
            </a:r>
          </a:p>
        </p:txBody>
      </p:sp>
      <p:sp>
        <p:nvSpPr>
          <p:cNvPr id="5" name="Title 7"/>
          <p:cNvSpPr txBox="1">
            <a:spLocks noChangeArrowheads="1"/>
          </p:cNvSpPr>
          <p:nvPr/>
        </p:nvSpPr>
        <p:spPr bwMode="auto">
          <a:xfrm>
            <a:off x="2648606" y="249144"/>
            <a:ext cx="67318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rPr>
              <a:t>APPLICATIONS OF LASER</a:t>
            </a:r>
          </a:p>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6" name="AutoShape 2" descr="Image result for laser in communic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4" name="Picture 4" descr="Laser communication in spac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5820" y="1797269"/>
            <a:ext cx="3767959" cy="454046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457090" y="6487976"/>
            <a:ext cx="3531476" cy="369332"/>
          </a:xfrm>
          <a:prstGeom prst="rect">
            <a:avLst/>
          </a:prstGeom>
          <a:noFill/>
        </p:spPr>
        <p:txBody>
          <a:bodyPr wrap="square" rtlCol="0">
            <a:spAutoFit/>
          </a:bodyPr>
          <a:lstStyle/>
          <a:p>
            <a:r>
              <a:rPr lang="en-US" dirty="0"/>
              <a:t>Fig. 7  Applications [7]</a:t>
            </a:r>
          </a:p>
        </p:txBody>
      </p:sp>
    </p:spTree>
    <p:extLst>
      <p:ext uri="{BB962C8B-B14F-4D97-AF65-F5344CB8AC3E}">
        <p14:creationId xmlns:p14="http://schemas.microsoft.com/office/powerpoint/2010/main" val="1416435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15</a:t>
            </a:fld>
            <a:endParaRPr lang="en-US"/>
          </a:p>
        </p:txBody>
      </p:sp>
      <p:sp>
        <p:nvSpPr>
          <p:cNvPr id="3" name="Rectangle 2"/>
          <p:cNvSpPr/>
          <p:nvPr/>
        </p:nvSpPr>
        <p:spPr>
          <a:xfrm>
            <a:off x="838200"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838200" y="1568780"/>
            <a:ext cx="6429703" cy="4524315"/>
          </a:xfrm>
          <a:prstGeom prst="rect">
            <a:avLst/>
          </a:prstGeom>
        </p:spPr>
        <p:txBody>
          <a:bodyPr wrap="square">
            <a:spAutoFit/>
          </a:bodyPr>
          <a:lstStyle/>
          <a:p>
            <a:pPr>
              <a:lnSpc>
                <a:spcPct val="150000"/>
              </a:lnSpc>
            </a:pPr>
            <a:r>
              <a:rPr lang="en-US" sz="2400" b="1" i="1" dirty="0">
                <a:solidFill>
                  <a:srgbClr val="FF0000"/>
                </a:solidFill>
              </a:rPr>
              <a:t>Lasers in industry:</a:t>
            </a:r>
          </a:p>
          <a:p>
            <a:pPr marL="342900" indent="-342900" algn="just">
              <a:lnSpc>
                <a:spcPct val="150000"/>
              </a:lnSpc>
              <a:buFont typeface="Wingdings" pitchFamily="2" charset="2"/>
              <a:buChar char="v"/>
            </a:pPr>
            <a:r>
              <a:rPr lang="en-US" sz="2400" dirty="0">
                <a:solidFill>
                  <a:srgbClr val="FF0000"/>
                </a:solidFill>
              </a:rPr>
              <a:t>Lasers can be used to blast holes in diamonds and hard steel.</a:t>
            </a:r>
          </a:p>
          <a:p>
            <a:pPr marL="342900" indent="-342900" algn="just">
              <a:lnSpc>
                <a:spcPct val="150000"/>
              </a:lnSpc>
              <a:buFont typeface="Wingdings" pitchFamily="2" charset="2"/>
              <a:buChar char="v"/>
            </a:pPr>
            <a:r>
              <a:rPr lang="en-US" sz="2400" dirty="0">
                <a:solidFill>
                  <a:srgbClr val="0070C0"/>
                </a:solidFill>
              </a:rPr>
              <a:t>Lasers can cut, drill, weld, remove metal from surfaces and perform these operations even at surfaces inaccessible by mechanical methods.</a:t>
            </a:r>
          </a:p>
          <a:p>
            <a:pPr marL="342900" indent="-342900" algn="just">
              <a:lnSpc>
                <a:spcPct val="150000"/>
              </a:lnSpc>
              <a:buFont typeface="Wingdings" pitchFamily="2" charset="2"/>
              <a:buChar char="v"/>
            </a:pPr>
            <a:r>
              <a:rPr lang="en-US" sz="2400" dirty="0"/>
              <a:t>Lasers range finder is used to measure distance to making maps by surveyors.</a:t>
            </a:r>
          </a:p>
        </p:txBody>
      </p:sp>
      <p:sp>
        <p:nvSpPr>
          <p:cNvPr id="5" name="Title 7"/>
          <p:cNvSpPr txBox="1">
            <a:spLocks noChangeArrowheads="1"/>
          </p:cNvSpPr>
          <p:nvPr/>
        </p:nvSpPr>
        <p:spPr bwMode="auto">
          <a:xfrm>
            <a:off x="2648606" y="249144"/>
            <a:ext cx="67318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rPr>
              <a:t>APPLICATIONS OF LASER</a:t>
            </a:r>
          </a:p>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902" y="1568779"/>
            <a:ext cx="4351283" cy="4611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85490" y="6428096"/>
            <a:ext cx="3531476" cy="369332"/>
          </a:xfrm>
          <a:prstGeom prst="rect">
            <a:avLst/>
          </a:prstGeom>
          <a:noFill/>
        </p:spPr>
        <p:txBody>
          <a:bodyPr wrap="square" rtlCol="0">
            <a:spAutoFit/>
          </a:bodyPr>
          <a:lstStyle/>
          <a:p>
            <a:r>
              <a:rPr lang="en-US" dirty="0"/>
              <a:t>Fig. 8 Applications [8]</a:t>
            </a:r>
          </a:p>
        </p:txBody>
      </p:sp>
    </p:spTree>
    <p:extLst>
      <p:ext uri="{BB962C8B-B14F-4D97-AF65-F5344CB8AC3E}">
        <p14:creationId xmlns:p14="http://schemas.microsoft.com/office/powerpoint/2010/main" val="266843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16</a:t>
            </a:fld>
            <a:endParaRPr lang="en-US"/>
          </a:p>
        </p:txBody>
      </p:sp>
      <p:sp>
        <p:nvSpPr>
          <p:cNvPr id="3" name="Rectangle 2"/>
          <p:cNvSpPr/>
          <p:nvPr/>
        </p:nvSpPr>
        <p:spPr>
          <a:xfrm>
            <a:off x="838200"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838201" y="1773731"/>
            <a:ext cx="5704490" cy="3970318"/>
          </a:xfrm>
          <a:prstGeom prst="rect">
            <a:avLst/>
          </a:prstGeom>
        </p:spPr>
        <p:txBody>
          <a:bodyPr wrap="square">
            <a:spAutoFit/>
          </a:bodyPr>
          <a:lstStyle/>
          <a:p>
            <a:pPr algn="just">
              <a:lnSpc>
                <a:spcPct val="150000"/>
              </a:lnSpc>
            </a:pPr>
            <a:r>
              <a:rPr lang="en-US" sz="2400" b="1" i="1" dirty="0">
                <a:solidFill>
                  <a:srgbClr val="FF0000"/>
                </a:solidFill>
              </a:rPr>
              <a:t>Lasers in military:</a:t>
            </a:r>
          </a:p>
          <a:p>
            <a:pPr marL="342900" indent="-342900" algn="just">
              <a:lnSpc>
                <a:spcPct val="150000"/>
              </a:lnSpc>
              <a:buFont typeface="Wingdings" pitchFamily="2" charset="2"/>
              <a:buChar char="v"/>
            </a:pPr>
            <a:r>
              <a:rPr lang="en-US" sz="2400" dirty="0">
                <a:solidFill>
                  <a:srgbClr val="FF0000"/>
                </a:solidFill>
              </a:rPr>
              <a:t>A laser beam can be bounced off a target such as enemy air plane or ship, to determine its distance and speed.</a:t>
            </a:r>
          </a:p>
          <a:p>
            <a:pPr marL="342900" indent="-342900" algn="just">
              <a:lnSpc>
                <a:spcPct val="150000"/>
              </a:lnSpc>
              <a:buFont typeface="Wingdings" pitchFamily="2" charset="2"/>
              <a:buChar char="v"/>
            </a:pPr>
            <a:r>
              <a:rPr lang="en-US" sz="2400" dirty="0">
                <a:solidFill>
                  <a:srgbClr val="0070C0"/>
                </a:solidFill>
              </a:rPr>
              <a:t>Laser can serve as a war weapon</a:t>
            </a:r>
            <a:r>
              <a:rPr lang="en-US" sz="2400" dirty="0"/>
              <a:t>.</a:t>
            </a:r>
          </a:p>
          <a:p>
            <a:pPr marL="342900" indent="-342900" algn="just">
              <a:lnSpc>
                <a:spcPct val="150000"/>
              </a:lnSpc>
              <a:buFont typeface="Wingdings" pitchFamily="2" charset="2"/>
              <a:buChar char="v"/>
            </a:pPr>
            <a:r>
              <a:rPr lang="en-US" sz="2400" dirty="0"/>
              <a:t>High energy lasers are being employed to destroy enemy air crafts and missiles.</a:t>
            </a:r>
          </a:p>
        </p:txBody>
      </p:sp>
      <p:sp>
        <p:nvSpPr>
          <p:cNvPr id="5" name="Title 7"/>
          <p:cNvSpPr txBox="1">
            <a:spLocks noChangeArrowheads="1"/>
          </p:cNvSpPr>
          <p:nvPr/>
        </p:nvSpPr>
        <p:spPr bwMode="auto">
          <a:xfrm>
            <a:off x="2648606" y="343529"/>
            <a:ext cx="67318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rPr>
              <a:t>APPLICATIONS OF LASER</a:t>
            </a:r>
          </a:p>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6" name="AutoShape 2" descr="Laser Weapons Are Future for Missile Defense, Space, Expert Say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938" y="1773731"/>
            <a:ext cx="4792717" cy="412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085490" y="6428096"/>
            <a:ext cx="3531476" cy="369332"/>
          </a:xfrm>
          <a:prstGeom prst="rect">
            <a:avLst/>
          </a:prstGeom>
          <a:noFill/>
        </p:spPr>
        <p:txBody>
          <a:bodyPr wrap="square" rtlCol="0">
            <a:spAutoFit/>
          </a:bodyPr>
          <a:lstStyle/>
          <a:p>
            <a:r>
              <a:rPr lang="en-US" dirty="0"/>
              <a:t>Fig. 9 Applications [9]</a:t>
            </a:r>
          </a:p>
        </p:txBody>
      </p:sp>
    </p:spTree>
    <p:extLst>
      <p:ext uri="{BB962C8B-B14F-4D97-AF65-F5344CB8AC3E}">
        <p14:creationId xmlns:p14="http://schemas.microsoft.com/office/powerpoint/2010/main" val="965169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17</a:t>
            </a:fld>
            <a:endParaRPr lang="en-US"/>
          </a:p>
        </p:txBody>
      </p:sp>
      <p:sp>
        <p:nvSpPr>
          <p:cNvPr id="3" name="Rectangle 2"/>
          <p:cNvSpPr/>
          <p:nvPr/>
        </p:nvSpPr>
        <p:spPr>
          <a:xfrm>
            <a:off x="838200"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838201" y="1773731"/>
            <a:ext cx="5704490" cy="5078313"/>
          </a:xfrm>
          <a:prstGeom prst="rect">
            <a:avLst/>
          </a:prstGeom>
        </p:spPr>
        <p:txBody>
          <a:bodyPr wrap="square">
            <a:spAutoFit/>
          </a:bodyPr>
          <a:lstStyle/>
          <a:p>
            <a:pPr algn="just">
              <a:lnSpc>
                <a:spcPct val="150000"/>
              </a:lnSpc>
            </a:pPr>
            <a:r>
              <a:rPr lang="en-US" sz="2400" b="1" i="1" dirty="0">
                <a:solidFill>
                  <a:srgbClr val="FF0000"/>
                </a:solidFill>
              </a:rPr>
              <a:t>Lasers in medical field:</a:t>
            </a:r>
          </a:p>
          <a:p>
            <a:pPr marL="342900" indent="-342900" algn="just">
              <a:lnSpc>
                <a:spcPct val="150000"/>
              </a:lnSpc>
              <a:buFont typeface="Wingdings" pitchFamily="2" charset="2"/>
              <a:buChar char="v"/>
            </a:pPr>
            <a:r>
              <a:rPr lang="en-US" sz="2400" dirty="0">
                <a:solidFill>
                  <a:srgbClr val="FF0000"/>
                </a:solidFill>
              </a:rPr>
              <a:t>The laser can also repair a detached retina</a:t>
            </a:r>
          </a:p>
          <a:p>
            <a:pPr marL="342900" indent="-342900" algn="just">
              <a:lnSpc>
                <a:spcPct val="150000"/>
              </a:lnSpc>
              <a:buFont typeface="Wingdings" pitchFamily="2" charset="2"/>
              <a:buChar char="v"/>
            </a:pPr>
            <a:r>
              <a:rPr lang="en-US" sz="2400" dirty="0">
                <a:solidFill>
                  <a:srgbClr val="0070C0"/>
                </a:solidFill>
              </a:rPr>
              <a:t>The laser is very useful in removing extraneous blood</a:t>
            </a:r>
          </a:p>
          <a:p>
            <a:pPr marL="342900" indent="-342900" algn="just">
              <a:lnSpc>
                <a:spcPct val="150000"/>
              </a:lnSpc>
              <a:buFont typeface="Wingdings" pitchFamily="2" charset="2"/>
              <a:buChar char="v"/>
            </a:pPr>
            <a:r>
              <a:rPr lang="en-US" sz="2400" dirty="0"/>
              <a:t> Laser is used in destruction of </a:t>
            </a:r>
            <a:r>
              <a:rPr lang="en-US" sz="2400" dirty="0" err="1"/>
              <a:t>tumours</a:t>
            </a:r>
            <a:endParaRPr lang="en-US" sz="2400" dirty="0">
              <a:solidFill>
                <a:srgbClr val="FF0000"/>
              </a:solidFill>
            </a:endParaRPr>
          </a:p>
          <a:p>
            <a:pPr marL="342900" indent="-342900" algn="just">
              <a:lnSpc>
                <a:spcPct val="150000"/>
              </a:lnSpc>
              <a:buFont typeface="Wingdings" pitchFamily="2" charset="2"/>
              <a:buChar char="v"/>
            </a:pPr>
            <a:r>
              <a:rPr lang="en-US" sz="2400" dirty="0">
                <a:solidFill>
                  <a:srgbClr val="FF0000"/>
                </a:solidFill>
              </a:rPr>
              <a:t>Laser is used in bloodless surgeries</a:t>
            </a:r>
            <a:r>
              <a:rPr lang="en-US" sz="2400" dirty="0"/>
              <a:t>.</a:t>
            </a:r>
          </a:p>
          <a:p>
            <a:pPr marL="342900" indent="-342900" algn="just">
              <a:lnSpc>
                <a:spcPct val="150000"/>
              </a:lnSpc>
              <a:buFont typeface="Wingdings" pitchFamily="2" charset="2"/>
              <a:buChar char="v"/>
            </a:pPr>
            <a:r>
              <a:rPr lang="en-US" sz="2400" dirty="0">
                <a:solidFill>
                  <a:srgbClr val="0070C0"/>
                </a:solidFill>
              </a:rPr>
              <a:t>Laser is used in laser angioplasty.</a:t>
            </a:r>
          </a:p>
          <a:p>
            <a:pPr marL="342900" indent="-342900" algn="just">
              <a:lnSpc>
                <a:spcPct val="150000"/>
              </a:lnSpc>
              <a:buFont typeface="Wingdings" pitchFamily="2" charset="2"/>
              <a:buChar char="v"/>
            </a:pPr>
            <a:endParaRPr lang="en-US" sz="2400" dirty="0"/>
          </a:p>
        </p:txBody>
      </p:sp>
      <p:sp>
        <p:nvSpPr>
          <p:cNvPr id="5" name="Title 7"/>
          <p:cNvSpPr txBox="1">
            <a:spLocks noChangeArrowheads="1"/>
          </p:cNvSpPr>
          <p:nvPr/>
        </p:nvSpPr>
        <p:spPr bwMode="auto">
          <a:xfrm>
            <a:off x="2648606" y="343529"/>
            <a:ext cx="67318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a:rPr>
              <a:t>APPLICATIONS OF LASER</a:t>
            </a:r>
          </a:p>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6" name="AutoShape 2" descr="Laser Weapons Are Future for Missile Defense, Space, Expert Say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Medical technology and life scienc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Medical technology and life scienc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82" name="Picture 6" descr="Success &amp; Drawbacks of Laser Therapy for Neuropathy &amp; Surg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748" y="1773731"/>
            <a:ext cx="4684438" cy="43275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85490" y="6428096"/>
            <a:ext cx="3531476" cy="369332"/>
          </a:xfrm>
          <a:prstGeom prst="rect">
            <a:avLst/>
          </a:prstGeom>
          <a:noFill/>
        </p:spPr>
        <p:txBody>
          <a:bodyPr wrap="square" rtlCol="0">
            <a:spAutoFit/>
          </a:bodyPr>
          <a:lstStyle/>
          <a:p>
            <a:r>
              <a:rPr lang="en-US" dirty="0"/>
              <a:t>Fig. 10 Applications [10]</a:t>
            </a:r>
          </a:p>
        </p:txBody>
      </p:sp>
    </p:spTree>
    <p:extLst>
      <p:ext uri="{BB962C8B-B14F-4D97-AF65-F5344CB8AC3E}">
        <p14:creationId xmlns:p14="http://schemas.microsoft.com/office/powerpoint/2010/main" val="2026915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18</a:t>
            </a:fld>
            <a:endParaRPr 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079" y="1719617"/>
            <a:ext cx="10986447" cy="3885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09869" y="569528"/>
            <a:ext cx="7140096" cy="769441"/>
          </a:xfrm>
          <a:prstGeom prst="rect">
            <a:avLst/>
          </a:prstGeom>
        </p:spPr>
        <p:txBody>
          <a:bodyPr wrap="none">
            <a:spAutoFit/>
          </a:bodyPr>
          <a:lstStyle/>
          <a:p>
            <a:r>
              <a:rPr lang="en-US" sz="4400" b="1" dirty="0">
                <a:latin typeface="Casper Bold"/>
              </a:rPr>
              <a:t>ADVANCES IN LASER APPLICATIONS </a:t>
            </a:r>
            <a:endParaRPr lang="en-US" sz="4400" dirty="0">
              <a:latin typeface="Casper Bold"/>
            </a:endParaRPr>
          </a:p>
        </p:txBody>
      </p:sp>
    </p:spTree>
    <p:extLst>
      <p:ext uri="{BB962C8B-B14F-4D97-AF65-F5344CB8AC3E}">
        <p14:creationId xmlns:p14="http://schemas.microsoft.com/office/powerpoint/2010/main" val="2009991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19</a:t>
            </a:fld>
            <a:endParaRPr lang="en-US" dirty="0"/>
          </a:p>
        </p:txBody>
      </p:sp>
      <p:sp>
        <p:nvSpPr>
          <p:cNvPr id="8" name="Title 7"/>
          <p:cNvSpPr txBox="1">
            <a:spLocks noGrp="1" noChangeArrowheads="1"/>
          </p:cNvSpPr>
          <p:nvPr>
            <p:ph type="title"/>
          </p:nvPr>
        </p:nvSpPr>
        <p:spPr bwMode="auto">
          <a:xfrm>
            <a:off x="449262" y="2676262"/>
            <a:ext cx="445656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63359" y="607465"/>
            <a:ext cx="5109989" cy="769441"/>
          </a:xfrm>
          <a:prstGeom prst="rect">
            <a:avLst/>
          </a:prstGeom>
        </p:spPr>
        <p:txBody>
          <a:bodyPr wrap="none">
            <a:spAutoFit/>
          </a:bodyPr>
          <a:lstStyle/>
          <a:p>
            <a:r>
              <a:rPr lang="en-US" sz="4400" b="1" dirty="0">
                <a:latin typeface="Casper Bold"/>
              </a:rPr>
              <a:t>            SUMMARY </a:t>
            </a:r>
            <a:endParaRPr lang="en-US" sz="4400" dirty="0">
              <a:latin typeface="Casper Bold"/>
            </a:endParaRPr>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8200" y="1779687"/>
            <a:ext cx="10530073" cy="1754326"/>
          </a:xfrm>
          <a:prstGeom prst="rect">
            <a:avLst/>
          </a:prstGeom>
        </p:spPr>
        <p:txBody>
          <a:bodyPr wrap="square">
            <a:spAutoFit/>
          </a:bodyPr>
          <a:lstStyle/>
          <a:p>
            <a:pPr marL="457200" indent="-457200" algn="just">
              <a:lnSpc>
                <a:spcPct val="150000"/>
              </a:lnSpc>
              <a:buFont typeface="Wingdings" pitchFamily="2" charset="2"/>
              <a:buChar char="v"/>
            </a:pPr>
            <a:r>
              <a:rPr lang="en-US" sz="2400" dirty="0">
                <a:solidFill>
                  <a:srgbClr val="00B0F0"/>
                </a:solidFill>
              </a:rPr>
              <a:t>Holography</a:t>
            </a:r>
          </a:p>
          <a:p>
            <a:pPr marL="457200" indent="-457200" algn="just">
              <a:lnSpc>
                <a:spcPct val="150000"/>
              </a:lnSpc>
              <a:buFont typeface="Wingdings" pitchFamily="2" charset="2"/>
              <a:buChar char="v"/>
            </a:pPr>
            <a:r>
              <a:rPr lang="en-US" sz="2400" dirty="0">
                <a:solidFill>
                  <a:srgbClr val="00B0F0"/>
                </a:solidFill>
              </a:rPr>
              <a:t>Steps to record hologram</a:t>
            </a:r>
          </a:p>
          <a:p>
            <a:pPr marL="342900" indent="-342900" algn="just">
              <a:lnSpc>
                <a:spcPct val="150000"/>
              </a:lnSpc>
              <a:buFont typeface="Wingdings" pitchFamily="2" charset="2"/>
              <a:buChar char="v"/>
            </a:pPr>
            <a:r>
              <a:rPr lang="en-US" sz="2400" dirty="0">
                <a:solidFill>
                  <a:srgbClr val="00B0F0"/>
                </a:solidFill>
              </a:rPr>
              <a:t> </a:t>
            </a:r>
            <a:r>
              <a:rPr lang="en-US" sz="2400" dirty="0">
                <a:solidFill>
                  <a:srgbClr val="FF0000"/>
                </a:solidFill>
              </a:rPr>
              <a:t>Applications of laser in different fields</a:t>
            </a:r>
          </a:p>
        </p:txBody>
      </p:sp>
    </p:spTree>
    <p:extLst>
      <p:ext uri="{BB962C8B-B14F-4D97-AF65-F5344CB8AC3E}">
        <p14:creationId xmlns:p14="http://schemas.microsoft.com/office/powerpoint/2010/main" val="2081838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287717" y="1297692"/>
            <a:ext cx="4456567"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br>
              <a:rPr lang="en-US" sz="4400" b="1" dirty="0">
                <a:latin typeface="Casper Bold"/>
                <a:ea typeface="Karla" pitchFamily="2" charset="0"/>
                <a:cs typeface="Karla" pitchFamily="2" charset="0"/>
              </a:rPr>
            </a:br>
            <a:endParaRPr lang="en-US" sz="4400" dirty="0">
              <a:latin typeface="Casper Bold"/>
            </a:endParaRPr>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37230" y="743847"/>
            <a:ext cx="9730854" cy="5139869"/>
          </a:xfrm>
          <a:prstGeom prst="rect">
            <a:avLst/>
          </a:prstGeom>
        </p:spPr>
        <p:txBody>
          <a:bodyPr wrap="square">
            <a:spAutoFit/>
          </a:bodyPr>
          <a:lstStyle/>
          <a:p>
            <a:r>
              <a:rPr lang="en-IN" sz="4400" b="1" dirty="0"/>
              <a:t>COURSE OBJECTIVES</a:t>
            </a:r>
            <a:endParaRPr lang="en-US" sz="4400" dirty="0"/>
          </a:p>
          <a:p>
            <a:r>
              <a:rPr lang="en-IN" sz="4400" dirty="0"/>
              <a:t> </a:t>
            </a:r>
            <a:endParaRPr lang="en-US" sz="4400" dirty="0"/>
          </a:p>
          <a:p>
            <a:pPr marL="285750" lvl="0" indent="-285750" algn="just">
              <a:buFont typeface="Wingdings" pitchFamily="2" charset="2"/>
              <a:buChar char="v"/>
            </a:pPr>
            <a:r>
              <a:rPr lang="en-IN" sz="2400" dirty="0"/>
              <a:t>The course is designed to make the students industry ready to contribute in the growing demand of the industry at local, national and international level.</a:t>
            </a:r>
            <a:endParaRPr lang="en-US" sz="2400" dirty="0"/>
          </a:p>
          <a:p>
            <a:pPr marL="285750" lvl="0" indent="-285750" algn="just">
              <a:buFont typeface="Wingdings" pitchFamily="2" charset="2"/>
              <a:buChar char="v"/>
            </a:pPr>
            <a:r>
              <a:rPr lang="en-IN" sz="2400" dirty="0"/>
              <a:t>It will make the students competent to understand basic concepts and applications of advanced engineering physics and apply its principles in their respective fields at global platform.</a:t>
            </a:r>
            <a:endParaRPr lang="en-US" sz="2400" dirty="0"/>
          </a:p>
          <a:p>
            <a:pPr marL="285750" lvl="0" indent="-285750" algn="just">
              <a:buFont typeface="Wingdings" pitchFamily="2" charset="2"/>
              <a:buChar char="v"/>
            </a:pPr>
            <a:r>
              <a:rPr lang="en-IN" sz="2400" dirty="0"/>
              <a:t>It will enhance the skill level of the students and shall make them preferred choice for getting employment in industry and research labs.</a:t>
            </a:r>
            <a:endParaRPr lang="en-US" sz="2400" dirty="0"/>
          </a:p>
          <a:p>
            <a:pPr marL="285750" lvl="0" indent="-285750" algn="just">
              <a:buFont typeface="Wingdings" pitchFamily="2" charset="2"/>
              <a:buChar char="v"/>
            </a:pPr>
            <a:r>
              <a:rPr lang="en-IN" sz="2400" dirty="0"/>
              <a:t>It will give thorough knowledge of the discipline to enable students to disseminate knowledge in pursuing excellence in academic areas.</a:t>
            </a:r>
            <a:endParaRPr lang="en-US" sz="2400" dirty="0"/>
          </a:p>
        </p:txBody>
      </p:sp>
    </p:spTree>
    <p:extLst>
      <p:ext uri="{BB962C8B-B14F-4D97-AF65-F5344CB8AC3E}">
        <p14:creationId xmlns:p14="http://schemas.microsoft.com/office/powerpoint/2010/main" val="4018097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b="1" dirty="0">
                <a:latin typeface="Casper Bold" panose="02000806040000020004" pitchFamily="2" charset="0"/>
                <a:cs typeface="Arial" panose="020B0604020202020204" pitchFamily="34" charset="0"/>
              </a:rPr>
              <a:t>REFERENCES </a:t>
            </a:r>
            <a:r>
              <a:rPr lang="en-US" sz="2800" b="1" dirty="0"/>
              <a:t> </a:t>
            </a:r>
            <a:r>
              <a:rPr lang="en-US" sz="2800" dirty="0"/>
              <a:t> </a:t>
            </a:r>
            <a:endParaRPr lang="en-US" dirty="0"/>
          </a:p>
        </p:txBody>
      </p:sp>
      <p:sp>
        <p:nvSpPr>
          <p:cNvPr id="3" name="Content Placeholder 2"/>
          <p:cNvSpPr>
            <a:spLocks noGrp="1"/>
          </p:cNvSpPr>
          <p:nvPr>
            <p:ph idx="1"/>
          </p:nvPr>
        </p:nvSpPr>
        <p:spPr>
          <a:xfrm>
            <a:off x="838200" y="1825625"/>
            <a:ext cx="10515600" cy="5032376"/>
          </a:xfrm>
        </p:spPr>
        <p:txBody>
          <a:bodyPr>
            <a:normAutofit/>
          </a:bodyPr>
          <a:lstStyle/>
          <a:p>
            <a:pPr marL="0" indent="0">
              <a:buNone/>
            </a:pPr>
            <a:r>
              <a:rPr lang="en-US" sz="1800" dirty="0"/>
              <a:t>[1] http://news.mit.edu/2018/laser-attract-alien-astronomers-study-1105</a:t>
            </a:r>
          </a:p>
          <a:p>
            <a:pPr marL="0" indent="0">
              <a:buNone/>
            </a:pPr>
            <a:r>
              <a:rPr lang="en-US" sz="1800" dirty="0"/>
              <a:t>[2] https://www.gutenberg.org/files/36/36-h/36-h.htm</a:t>
            </a:r>
          </a:p>
          <a:p>
            <a:pPr marL="0" indent="0">
              <a:buNone/>
            </a:pPr>
            <a:r>
              <a:rPr lang="en-US" sz="1800" dirty="0"/>
              <a:t>[3] https://www.youtube.com/watch?v=_yLfLDHBUak</a:t>
            </a:r>
          </a:p>
          <a:p>
            <a:pPr marL="0" indent="0">
              <a:buNone/>
            </a:pPr>
            <a:r>
              <a:rPr lang="en-US" sz="1800" dirty="0"/>
              <a:t>[4] stockphoto.com/in/vector/abstract-red-laser-beam-transparent-isolated-on-black-background-vector-illustration-gm1048453908-280444377</a:t>
            </a:r>
          </a:p>
          <a:p>
            <a:pPr marL="0" indent="0">
              <a:buNone/>
            </a:pPr>
            <a:r>
              <a:rPr lang="en-US" sz="1800" dirty="0"/>
              <a:t>[5] https://kids.britannica.com/kids/article/hologram/399502</a:t>
            </a:r>
          </a:p>
          <a:p>
            <a:pPr marL="0" indent="0">
              <a:buNone/>
            </a:pPr>
            <a:r>
              <a:rPr lang="en-US" sz="1800" dirty="0"/>
              <a:t>[6] http://zidzap.weebly.com/edu/archives/10-2014</a:t>
            </a:r>
          </a:p>
          <a:p>
            <a:pPr marL="0" indent="0">
              <a:buNone/>
            </a:pPr>
            <a:r>
              <a:rPr lang="en-US" sz="1800" dirty="0"/>
              <a:t>[7] https://tematys.fr/WordPress3/tematys-new-release-cascade-laser-components-systems-technology-and-market-trends/</a:t>
            </a:r>
          </a:p>
          <a:p>
            <a:pPr marL="0" indent="0">
              <a:buNone/>
            </a:pPr>
            <a:r>
              <a:rPr lang="en-IN" sz="1800" dirty="0"/>
              <a:t>[8]  Laud B.B., Laser and Non -Linear Optics, Edition 1</a:t>
            </a:r>
            <a:r>
              <a:rPr lang="en-IN" sz="1800" baseline="30000" dirty="0"/>
              <a:t>st</a:t>
            </a:r>
            <a:r>
              <a:rPr lang="en-IN" sz="1800" dirty="0"/>
              <a:t>,  (1991), Wiley Eastern Ltd.</a:t>
            </a:r>
            <a:endParaRPr lang="en-US" sz="1800" dirty="0"/>
          </a:p>
          <a:p>
            <a:pPr marL="0" indent="0">
              <a:buNone/>
            </a:pPr>
            <a:r>
              <a:rPr lang="en-IN" sz="1800" dirty="0"/>
              <a:t>[9] </a:t>
            </a:r>
            <a:r>
              <a:rPr lang="en-IN" sz="1800" dirty="0" err="1"/>
              <a:t>Beiser</a:t>
            </a:r>
            <a:r>
              <a:rPr lang="en-IN" sz="1800" dirty="0"/>
              <a:t> A, Concepts of Modern </a:t>
            </a:r>
            <a:r>
              <a:rPr lang="en-IN" sz="1800" dirty="0" err="1"/>
              <a:t>Physics,Edition</a:t>
            </a:r>
            <a:r>
              <a:rPr lang="en-IN" sz="1800" dirty="0"/>
              <a:t> 6</a:t>
            </a:r>
            <a:r>
              <a:rPr lang="en-IN" sz="1800" baseline="30000" dirty="0"/>
              <a:t>th</a:t>
            </a:r>
            <a:r>
              <a:rPr lang="en-IN" sz="1800" dirty="0"/>
              <a:t>, (2003),Tata </a:t>
            </a:r>
            <a:r>
              <a:rPr lang="en-IN" sz="1800" dirty="0" err="1"/>
              <a:t>Mcgraw</a:t>
            </a:r>
            <a:r>
              <a:rPr lang="en-IN" sz="1800" dirty="0"/>
              <a:t> Hill, Noida.</a:t>
            </a:r>
            <a:endParaRPr lang="en-US" sz="1800" dirty="0"/>
          </a:p>
          <a:p>
            <a:pPr marL="0" indent="0">
              <a:buNone/>
            </a:pPr>
            <a:r>
              <a:rPr lang="en-IN" sz="1800" dirty="0"/>
              <a:t>[10] Bhattacharya D. K., </a:t>
            </a:r>
            <a:r>
              <a:rPr lang="en-IN" sz="1800" dirty="0" err="1"/>
              <a:t>Tandon</a:t>
            </a:r>
            <a:r>
              <a:rPr lang="en-IN" sz="1800" dirty="0"/>
              <a:t> </a:t>
            </a:r>
            <a:r>
              <a:rPr lang="en-IN" sz="1800" dirty="0" err="1"/>
              <a:t>Poonam</a:t>
            </a:r>
            <a:r>
              <a:rPr lang="en-IN" sz="1800" dirty="0"/>
              <a:t>, Engineering </a:t>
            </a:r>
            <a:r>
              <a:rPr lang="en-IN" sz="1800" dirty="0" err="1"/>
              <a:t>Physics.,Edition</a:t>
            </a:r>
            <a:r>
              <a:rPr lang="en-IN" sz="1800" dirty="0"/>
              <a:t> 1</a:t>
            </a:r>
            <a:r>
              <a:rPr lang="en-IN" sz="1800" baseline="30000" dirty="0"/>
              <a:t>st </a:t>
            </a:r>
            <a:r>
              <a:rPr lang="en-IN" sz="1800" dirty="0"/>
              <a:t>, (2015), Oxford.      </a:t>
            </a:r>
          </a:p>
          <a:p>
            <a:pPr marL="0" indent="0">
              <a:buNone/>
            </a:pPr>
            <a:r>
              <a:rPr lang="en-IN" sz="1800" dirty="0"/>
              <a:t>[11] </a:t>
            </a:r>
            <a:r>
              <a:rPr lang="en-IN" sz="1800" dirty="0" err="1"/>
              <a:t>Ghatak</a:t>
            </a:r>
            <a:r>
              <a:rPr lang="en-IN" sz="1800" dirty="0"/>
              <a:t> A. (2012) Optics, McGraw Hill Education. ISBN: 978-1259004346.      </a:t>
            </a:r>
            <a:endParaRPr lang="en-US" sz="1800" dirty="0"/>
          </a:p>
          <a:p>
            <a:pPr marL="0" indent="0">
              <a:buNone/>
            </a:pPr>
            <a:endParaRPr lang="en-US" sz="1800" dirty="0"/>
          </a:p>
          <a:p>
            <a:pPr marL="0" indent="0">
              <a:buNone/>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cs typeface="Times New Roman" pitchFamily="18" charset="0"/>
            </a:endParaRPr>
          </a:p>
          <a:p>
            <a:pPr>
              <a:buFont typeface="Wingdings" pitchFamily="2" charset="2"/>
              <a:buChar char="q"/>
            </a:pPr>
            <a:endParaRPr lang="en-US" sz="1600" dirty="0">
              <a:latin typeface="Casper"/>
            </a:endParaRPr>
          </a:p>
          <a:p>
            <a:pPr>
              <a:buFont typeface="Wingdings" pitchFamily="2" charset="2"/>
              <a:buChar char="q"/>
            </a:pPr>
            <a:endParaRPr lang="en-IN" sz="1600"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sp>
        <p:nvSpPr>
          <p:cNvPr id="5" name="Rectangle 4"/>
          <p:cNvSpPr/>
          <p:nvPr/>
        </p:nvSpPr>
        <p:spPr>
          <a:xfrm>
            <a:off x="838200" y="1803400"/>
            <a:ext cx="10515600" cy="50546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0" name=""/>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
        <p:nvSpPr>
          <p:cNvPr id="2" name="TextBox 1"/>
          <p:cNvSpPr txBox="1"/>
          <p:nvPr/>
        </p:nvSpPr>
        <p:spPr>
          <a:xfrm>
            <a:off x="3452884" y="6168788"/>
            <a:ext cx="4217158" cy="338554"/>
          </a:xfrm>
          <a:prstGeom prst="rect">
            <a:avLst/>
          </a:prstGeom>
          <a:noFill/>
        </p:spPr>
        <p:txBody>
          <a:bodyPr wrap="square" rtlCol="0">
            <a:spAutoFit/>
          </a:bodyPr>
          <a:lstStyle/>
          <a:p>
            <a:r>
              <a:rPr lang="en-US" sz="1600" dirty="0">
                <a:latin typeface="Casper"/>
              </a:rPr>
              <a:t>anukapoor.appsci@cumail.in</a:t>
            </a:r>
          </a:p>
        </p:txBody>
      </p:sp>
    </p:spTree>
    <p:extLst>
      <p:ext uri="{BB962C8B-B14F-4D97-AF65-F5344CB8AC3E}">
        <p14:creationId xmlns:p14="http://schemas.microsoft.com/office/powerpoint/2010/main" val="2656501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3</a:t>
            </a:fld>
            <a:endParaRPr lang="en-US"/>
          </a:p>
        </p:txBody>
      </p:sp>
      <p:sp>
        <p:nvSpPr>
          <p:cNvPr id="8" name="Rectangle 7"/>
          <p:cNvSpPr/>
          <p:nvPr/>
        </p:nvSpPr>
        <p:spPr>
          <a:xfrm>
            <a:off x="196322" y="1060692"/>
            <a:ext cx="4933210" cy="769441"/>
          </a:xfrm>
          <a:prstGeom prst="rect">
            <a:avLst/>
          </a:prstGeom>
        </p:spPr>
        <p:txBody>
          <a:bodyPr wrap="none">
            <a:spAutoFit/>
          </a:bodyPr>
          <a:lstStyle/>
          <a:p>
            <a:r>
              <a:rPr lang="en-IN" sz="4400" b="1" dirty="0"/>
              <a:t>COURSE OUTCOMES</a:t>
            </a:r>
            <a:endParaRPr lang="en-US" sz="4400" dirty="0"/>
          </a:p>
        </p:txBody>
      </p:sp>
      <p:pic>
        <p:nvPicPr>
          <p:cNvPr id="11" name="Picture 2" descr="E.T., we're home | MIT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281" y="818865"/>
            <a:ext cx="5849441" cy="56092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01256" y="6428096"/>
            <a:ext cx="3531476" cy="369332"/>
          </a:xfrm>
          <a:prstGeom prst="rect">
            <a:avLst/>
          </a:prstGeom>
          <a:noFill/>
        </p:spPr>
        <p:txBody>
          <a:bodyPr wrap="square" rtlCol="0">
            <a:spAutoFit/>
          </a:bodyPr>
          <a:lstStyle/>
          <a:p>
            <a:r>
              <a:rPr lang="en-US" dirty="0"/>
              <a:t>Fig. 1 Introduction [1]</a:t>
            </a:r>
          </a:p>
        </p:txBody>
      </p:sp>
      <p:graphicFrame>
        <p:nvGraphicFramePr>
          <p:cNvPr id="10" name="Table 9"/>
          <p:cNvGraphicFramePr>
            <a:graphicFrameLocks noGrp="1"/>
          </p:cNvGraphicFramePr>
          <p:nvPr>
            <p:extLst>
              <p:ext uri="{D42A27DB-BD31-4B8C-83A1-F6EECF244321}">
                <p14:modId xmlns:p14="http://schemas.microsoft.com/office/powerpoint/2010/main" val="1232946848"/>
              </p:ext>
            </p:extLst>
          </p:nvPr>
        </p:nvGraphicFramePr>
        <p:xfrm>
          <a:off x="177421" y="2096487"/>
          <a:ext cx="5477164" cy="4637392"/>
        </p:xfrm>
        <a:graphic>
          <a:graphicData uri="http://schemas.openxmlformats.org/drawingml/2006/table">
            <a:tbl>
              <a:tblPr firstRow="1" firstCol="1" bandRow="1">
                <a:tableStyleId>{5940675A-B579-460E-94D1-54222C63F5DA}</a:tableStyleId>
              </a:tblPr>
              <a:tblGrid>
                <a:gridCol w="843045">
                  <a:extLst>
                    <a:ext uri="{9D8B030D-6E8A-4147-A177-3AD203B41FA5}">
                      <a16:colId xmlns:a16="http://schemas.microsoft.com/office/drawing/2014/main" val="20000"/>
                    </a:ext>
                  </a:extLst>
                </a:gridCol>
                <a:gridCol w="3661864">
                  <a:extLst>
                    <a:ext uri="{9D8B030D-6E8A-4147-A177-3AD203B41FA5}">
                      <a16:colId xmlns:a16="http://schemas.microsoft.com/office/drawing/2014/main" val="20001"/>
                    </a:ext>
                  </a:extLst>
                </a:gridCol>
                <a:gridCol w="972255">
                  <a:extLst>
                    <a:ext uri="{9D8B030D-6E8A-4147-A177-3AD203B41FA5}">
                      <a16:colId xmlns:a16="http://schemas.microsoft.com/office/drawing/2014/main" val="20002"/>
                    </a:ext>
                  </a:extLst>
                </a:gridCol>
              </a:tblGrid>
              <a:tr h="709941">
                <a:tc>
                  <a:txBody>
                    <a:bodyPr/>
                    <a:lstStyle/>
                    <a:p>
                      <a:pPr marL="0" marR="0">
                        <a:lnSpc>
                          <a:spcPct val="115000"/>
                        </a:lnSpc>
                        <a:spcBef>
                          <a:spcPts val="0"/>
                        </a:spcBef>
                        <a:spcAft>
                          <a:spcPts val="0"/>
                        </a:spcAft>
                      </a:pPr>
                      <a:r>
                        <a:rPr lang="en-US" sz="1200" b="0" dirty="0">
                          <a:effectLst/>
                        </a:rPr>
                        <a:t>CO Number</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Title </a:t>
                      </a:r>
                    </a:p>
                    <a:p>
                      <a:pPr marL="0" marR="0">
                        <a:lnSpc>
                          <a:spcPct val="115000"/>
                        </a:lnSpc>
                        <a:spcBef>
                          <a:spcPts val="0"/>
                        </a:spcBef>
                        <a:spcAft>
                          <a:spcPts val="0"/>
                        </a:spcAft>
                      </a:pPr>
                      <a:r>
                        <a:rPr lang="en-IN" sz="1200" kern="1200" dirty="0">
                          <a:solidFill>
                            <a:schemeClr val="tx1"/>
                          </a:solidFill>
                          <a:effectLst/>
                          <a:latin typeface="+mn-lt"/>
                          <a:ea typeface="+mn-ea"/>
                          <a:cs typeface="+mn-cs"/>
                        </a:rPr>
                        <a:t>On completion of this course, the students are expected to learn</a:t>
                      </a:r>
                      <a:endParaRPr lang="en-US" sz="12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b="0" dirty="0">
                          <a:effectLst/>
                        </a:rPr>
                        <a:t>Level </a:t>
                      </a:r>
                      <a:endParaRPr lang="en-US" sz="11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79638">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CO1</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Quote the basic fundamental concepts of lasers, optical </a:t>
                      </a:r>
                      <a:r>
                        <a:rPr lang="en-US" sz="1100" dirty="0" err="1">
                          <a:effectLst/>
                          <a:latin typeface="Calibri"/>
                          <a:ea typeface="Calibri"/>
                          <a:cs typeface="Calibri"/>
                        </a:rPr>
                        <a:t>fibres</a:t>
                      </a:r>
                      <a:r>
                        <a:rPr lang="en-US" sz="1100" dirty="0">
                          <a:effectLst/>
                          <a:latin typeface="Calibri"/>
                          <a:ea typeface="Calibri"/>
                          <a:cs typeface="Calibri"/>
                        </a:rPr>
                        <a:t>, crystallography, ultrasonic oscillations, semiconductor physics, quantum mechanics and nanotechnology.</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solidFill>
                            <a:schemeClr val="tx1"/>
                          </a:solidFill>
                          <a:effectLst/>
                          <a:latin typeface="+mn-lt"/>
                        </a:rPr>
                        <a:t>Remember, Understand</a:t>
                      </a:r>
                    </a:p>
                    <a:p>
                      <a:pPr marL="0" marR="0">
                        <a:lnSpc>
                          <a:spcPct val="115000"/>
                        </a:lnSpc>
                        <a:spcBef>
                          <a:spcPts val="0"/>
                        </a:spcBef>
                        <a:spcAft>
                          <a:spcPts val="0"/>
                        </a:spcAft>
                      </a:pPr>
                      <a:r>
                        <a:rPr lang="en-US" sz="1200" b="0" dirty="0">
                          <a:solidFill>
                            <a:schemeClr val="tx1"/>
                          </a:solidFill>
                          <a:effectLst/>
                          <a:latin typeface="+mn-lt"/>
                        </a:rPr>
                        <a:t> </a:t>
                      </a: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76699">
                <a:tc>
                  <a:txBody>
                    <a:bodyPr/>
                    <a:lstStyle/>
                    <a:p>
                      <a:pPr marL="0" marR="0">
                        <a:lnSpc>
                          <a:spcPct val="115000"/>
                        </a:lnSpc>
                        <a:spcBef>
                          <a:spcPts val="0"/>
                        </a:spcBef>
                        <a:spcAft>
                          <a:spcPts val="0"/>
                        </a:spcAft>
                      </a:pPr>
                      <a:r>
                        <a:rPr lang="en-US" sz="1200" b="1" dirty="0">
                          <a:solidFill>
                            <a:schemeClr val="tx1"/>
                          </a:solidFill>
                          <a:effectLst/>
                          <a:latin typeface="+mn-lt"/>
                          <a:ea typeface="Times New Roman" panose="02020603050405020304" pitchFamily="18" charset="0"/>
                          <a:cs typeface="Times New Roman" panose="02020603050405020304" pitchFamily="18" charset="0"/>
                        </a:rPr>
                        <a:t>CO2</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Demonstrate the working of various lasers, </a:t>
                      </a:r>
                      <a:r>
                        <a:rPr lang="en-US" sz="1100" dirty="0" err="1">
                          <a:effectLst/>
                          <a:latin typeface="Calibri"/>
                          <a:ea typeface="Calibri"/>
                          <a:cs typeface="Calibri"/>
                        </a:rPr>
                        <a:t>fibre</a:t>
                      </a:r>
                      <a:r>
                        <a:rPr lang="en-US" sz="1100" dirty="0">
                          <a:effectLst/>
                          <a:latin typeface="Calibri"/>
                          <a:ea typeface="Calibri"/>
                          <a:cs typeface="Calibri"/>
                        </a:rPr>
                        <a:t> components, semiconductor devices; explain the </a:t>
                      </a:r>
                      <a:r>
                        <a:rPr lang="en-US" sz="1100" dirty="0" err="1">
                          <a:effectLst/>
                          <a:latin typeface="Calibri"/>
                          <a:ea typeface="Calibri"/>
                          <a:cs typeface="Calibri"/>
                        </a:rPr>
                        <a:t>behaviour</a:t>
                      </a:r>
                      <a:r>
                        <a:rPr lang="en-US" sz="1100" dirty="0">
                          <a:effectLst/>
                          <a:latin typeface="Calibri"/>
                          <a:ea typeface="Calibri"/>
                          <a:cs typeface="Calibri"/>
                        </a:rPr>
                        <a:t> of crystalline solids, quantum and </a:t>
                      </a:r>
                      <a:r>
                        <a:rPr lang="en-US" sz="1100" dirty="0" err="1">
                          <a:effectLst/>
                          <a:latin typeface="Calibri"/>
                          <a:ea typeface="Calibri"/>
                          <a:cs typeface="Calibri"/>
                        </a:rPr>
                        <a:t>nano</a:t>
                      </a:r>
                      <a:r>
                        <a:rPr lang="en-US" sz="1100" dirty="0">
                          <a:effectLst/>
                          <a:latin typeface="Calibri"/>
                          <a:ea typeface="Calibri"/>
                          <a:cs typeface="Calibri"/>
                        </a:rPr>
                        <a:t>-scale systems.</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Understand</a:t>
                      </a:r>
                    </a:p>
                  </a:txBody>
                  <a:tcPr marL="68580" marR="68580" marT="0" marB="0"/>
                </a:tc>
                <a:extLst>
                  <a:ext uri="{0D108BD9-81ED-4DB2-BD59-A6C34878D82A}">
                    <a16:rowId xmlns:a16="http://schemas.microsoft.com/office/drawing/2014/main" val="10004"/>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CO3</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Solve problems by applying principles related to lasers, </a:t>
                      </a:r>
                      <a:r>
                        <a:rPr lang="en-US" sz="1100" dirty="0" err="1">
                          <a:effectLst/>
                          <a:latin typeface="Calibri"/>
                          <a:ea typeface="Calibri"/>
                          <a:cs typeface="Calibri"/>
                        </a:rPr>
                        <a:t>fibres</a:t>
                      </a:r>
                      <a:r>
                        <a:rPr lang="en-US" sz="1100" dirty="0">
                          <a:effectLst/>
                          <a:latin typeface="Calibri"/>
                          <a:ea typeface="Calibri"/>
                          <a:cs typeface="Calibri"/>
                        </a:rPr>
                        <a:t>, semiconductors, oscillations, quantum and </a:t>
                      </a:r>
                      <a:r>
                        <a:rPr lang="en-US" sz="1100" dirty="0" err="1">
                          <a:effectLst/>
                          <a:latin typeface="Calibri"/>
                          <a:ea typeface="Calibri"/>
                          <a:cs typeface="Calibri"/>
                        </a:rPr>
                        <a:t>nanoscience</a:t>
                      </a:r>
                      <a:r>
                        <a:rPr lang="en-US" sz="1100" dirty="0">
                          <a:effectLst/>
                          <a:latin typeface="Calibri"/>
                          <a:ea typeface="Calibri"/>
                          <a:cs typeface="Calibri"/>
                        </a:rPr>
                        <a:t>.</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rPr>
                        <a:t>Applying </a:t>
                      </a:r>
                    </a:p>
                  </a:txBody>
                  <a:tcPr marL="68580" marR="68580" marT="0" marB="0"/>
                </a:tc>
                <a:extLst>
                  <a:ext uri="{0D108BD9-81ED-4DB2-BD59-A6C34878D82A}">
                    <a16:rowId xmlns:a16="http://schemas.microsoft.com/office/drawing/2014/main" val="10005"/>
                  </a:ext>
                </a:extLst>
              </a:tr>
              <a:tr h="579638">
                <a:tc>
                  <a:txBody>
                    <a:bodyPr/>
                    <a:lstStyle/>
                    <a:p>
                      <a:pPr marL="0" marR="0">
                        <a:lnSpc>
                          <a:spcPct val="115000"/>
                        </a:lnSpc>
                        <a:spcBef>
                          <a:spcPts val="0"/>
                        </a:spcBef>
                        <a:spcAft>
                          <a:spcPts val="0"/>
                        </a:spcAft>
                      </a:pPr>
                      <a:r>
                        <a:rPr lang="en-US" sz="1200" b="0" dirty="0">
                          <a:solidFill>
                            <a:schemeClr val="tx1"/>
                          </a:solidFill>
                          <a:effectLst/>
                          <a:latin typeface="+mn-lt"/>
                          <a:ea typeface="Times New Roman" panose="02020603050405020304" pitchFamily="18" charset="0"/>
                          <a:cs typeface="Times New Roman" panose="02020603050405020304" pitchFamily="18" charset="0"/>
                        </a:rPr>
                        <a:t>CO4</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Compare various lasers and </a:t>
                      </a:r>
                      <a:r>
                        <a:rPr lang="en-US" sz="1100" dirty="0" err="1">
                          <a:effectLst/>
                          <a:latin typeface="Calibri"/>
                          <a:ea typeface="Calibri"/>
                          <a:cs typeface="Calibri"/>
                        </a:rPr>
                        <a:t>fibres</a:t>
                      </a:r>
                      <a:r>
                        <a:rPr lang="en-US" sz="1100" dirty="0">
                          <a:effectLst/>
                          <a:latin typeface="Calibri"/>
                          <a:ea typeface="Calibri"/>
                          <a:cs typeface="Calibri"/>
                        </a:rPr>
                        <a:t>, semiconducting devices, crystalline materials, structures at quantum and </a:t>
                      </a:r>
                      <a:r>
                        <a:rPr lang="en-US" sz="1100" dirty="0" err="1">
                          <a:effectLst/>
                          <a:latin typeface="Calibri"/>
                          <a:ea typeface="Calibri"/>
                          <a:cs typeface="Calibri"/>
                        </a:rPr>
                        <a:t>nanoscale</a:t>
                      </a:r>
                      <a:r>
                        <a:rPr lang="en-US" sz="1100" dirty="0">
                          <a:effectLst/>
                          <a:latin typeface="Calibri"/>
                          <a:ea typeface="Calibri"/>
                          <a:cs typeface="Calibri"/>
                        </a:rPr>
                        <a:t> on the basis of their properties for industrial applications.</a:t>
                      </a:r>
                      <a:endParaRPr lang="en-US" sz="1100" dirty="0">
                        <a:effectLst/>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b="0" dirty="0">
                          <a:solidFill>
                            <a:schemeClr val="tx1"/>
                          </a:solidFill>
                          <a:effectLst/>
                          <a:latin typeface="+mn-lt"/>
                          <a:ea typeface="Times New Roman" panose="02020603050405020304" pitchFamily="18" charset="0"/>
                          <a:cs typeface="Times New Roman" panose="02020603050405020304" pitchFamily="18" charset="0"/>
                        </a:rPr>
                        <a:t>Analyze</a:t>
                      </a:r>
                    </a:p>
                  </a:txBody>
                  <a:tcPr marL="68580" marR="68580" marT="0" marB="0"/>
                </a:tc>
                <a:extLst>
                  <a:ext uri="{0D108BD9-81ED-4DB2-BD59-A6C34878D82A}">
                    <a16:rowId xmlns:a16="http://schemas.microsoft.com/office/drawing/2014/main" val="10002"/>
                  </a:ext>
                </a:extLst>
              </a:tr>
              <a:tr h="887612">
                <a:tc>
                  <a:txBody>
                    <a:bodyPr/>
                    <a:lstStyle/>
                    <a:p>
                      <a:pPr marL="0" marR="0">
                        <a:lnSpc>
                          <a:spcPct val="115000"/>
                        </a:lnSpc>
                        <a:spcBef>
                          <a:spcPts val="0"/>
                        </a:spcBef>
                        <a:spcAft>
                          <a:spcPts val="0"/>
                        </a:spcAft>
                      </a:pPr>
                      <a:r>
                        <a:rPr lang="en-US" sz="1200" b="0" dirty="0">
                          <a:effectLst/>
                          <a:latin typeface="+mn-lt"/>
                          <a:ea typeface="Times New Roman" panose="02020603050405020304" pitchFamily="18" charset="0"/>
                          <a:cs typeface="Times New Roman" panose="02020603050405020304" pitchFamily="18" charset="0"/>
                        </a:rPr>
                        <a:t>CO5</a:t>
                      </a:r>
                    </a:p>
                  </a:txBody>
                  <a:tcPr marL="68580" marR="68580" marT="0" marB="0"/>
                </a:tc>
                <a:tc>
                  <a:txBody>
                    <a:bodyPr/>
                    <a:lstStyle/>
                    <a:p>
                      <a:pPr marL="0" marR="53975" algn="just">
                        <a:lnSpc>
                          <a:spcPct val="150000"/>
                        </a:lnSpc>
                        <a:spcBef>
                          <a:spcPts val="0"/>
                        </a:spcBef>
                        <a:spcAft>
                          <a:spcPts val="0"/>
                        </a:spcAft>
                      </a:pPr>
                      <a:r>
                        <a:rPr lang="en-US" sz="1100" dirty="0">
                          <a:effectLst/>
                          <a:latin typeface="Calibri"/>
                          <a:ea typeface="Calibri"/>
                          <a:cs typeface="Calibri"/>
                        </a:rPr>
                        <a:t>Develop various systems using lasers, </a:t>
                      </a:r>
                      <a:r>
                        <a:rPr lang="en-US" sz="1100" dirty="0" err="1">
                          <a:effectLst/>
                          <a:latin typeface="Calibri"/>
                          <a:ea typeface="Calibri"/>
                          <a:cs typeface="Calibri"/>
                        </a:rPr>
                        <a:t>fibres</a:t>
                      </a:r>
                      <a:r>
                        <a:rPr lang="en-US" sz="1100" dirty="0">
                          <a:effectLst/>
                          <a:latin typeface="Calibri"/>
                          <a:ea typeface="Calibri"/>
                          <a:cs typeface="Calibri"/>
                        </a:rPr>
                        <a:t>, semiconductors and </a:t>
                      </a:r>
                      <a:r>
                        <a:rPr lang="en-US" sz="1100" dirty="0" err="1">
                          <a:effectLst/>
                          <a:latin typeface="Calibri"/>
                          <a:ea typeface="Calibri"/>
                          <a:cs typeface="Calibri"/>
                        </a:rPr>
                        <a:t>nanomaterials</a:t>
                      </a:r>
                      <a:r>
                        <a:rPr lang="en-US" sz="1100" dirty="0">
                          <a:effectLst/>
                          <a:latin typeface="Calibri"/>
                          <a:ea typeface="Calibri"/>
                          <a:cs typeface="Calibri"/>
                        </a:rPr>
                        <a:t> for futuristic applications.</a:t>
                      </a:r>
                      <a:endParaRPr lang="en-US" sz="11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b="0" dirty="0">
                          <a:effectLst/>
                          <a:latin typeface="+mn-lt"/>
                        </a:rPr>
                        <a:t>Design</a:t>
                      </a:r>
                      <a:r>
                        <a:rPr lang="en-US" sz="1200" b="0" dirty="0">
                          <a:solidFill>
                            <a:schemeClr val="tx1"/>
                          </a:solidFill>
                          <a:effectLst/>
                          <a:latin typeface="+mn-lt"/>
                        </a:rPr>
                        <a:t> </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2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173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a:t>
            </a:fld>
            <a:endParaRPr lang="en-US"/>
          </a:p>
        </p:txBody>
      </p:sp>
      <p:sp>
        <p:nvSpPr>
          <p:cNvPr id="4" name="TextBox 3"/>
          <p:cNvSpPr txBox="1"/>
          <p:nvPr/>
        </p:nvSpPr>
        <p:spPr>
          <a:xfrm>
            <a:off x="764276" y="535213"/>
            <a:ext cx="5472752" cy="6186309"/>
          </a:xfrm>
          <a:prstGeom prst="rect">
            <a:avLst/>
          </a:prstGeom>
          <a:noFill/>
        </p:spPr>
        <p:txBody>
          <a:bodyPr wrap="square" rtlCol="0">
            <a:spAutoFit/>
          </a:bodyPr>
          <a:lstStyle/>
          <a:p>
            <a:pPr algn="just">
              <a:lnSpc>
                <a:spcPct val="150000"/>
              </a:lnSpc>
            </a:pPr>
            <a:r>
              <a:rPr lang="en-US" dirty="0"/>
              <a:t>“ </a:t>
            </a:r>
            <a:r>
              <a:rPr lang="en-US" sz="2400" i="1" dirty="0"/>
              <a:t>In the </a:t>
            </a:r>
            <a:r>
              <a:rPr lang="en-US" sz="2400" b="1" i="1" dirty="0"/>
              <a:t>War of Worlds</a:t>
            </a:r>
            <a:r>
              <a:rPr lang="en-US" sz="2400" i="1" dirty="0"/>
              <a:t>, written before the turn of 20</a:t>
            </a:r>
            <a:r>
              <a:rPr lang="en-US" sz="2400" i="1" baseline="30000" dirty="0"/>
              <a:t>th</a:t>
            </a:r>
            <a:r>
              <a:rPr lang="en-US" sz="2400" i="1" dirty="0"/>
              <a:t>  century, </a:t>
            </a:r>
            <a:r>
              <a:rPr lang="en-US" sz="2400" b="1" i="1" dirty="0"/>
              <a:t>HG Wells </a:t>
            </a:r>
            <a:r>
              <a:rPr lang="en-US" sz="2400" i="1" dirty="0"/>
              <a:t>told a fanciful story of how Martians invaded and almost conquered the earth. Their weapon was a mysterious sword of heat, from which flickered a ghost of a beam of light. It felled men in their tracks, made lead run like water and flashed anything combustible into masses of flame. Today Well’s word of heat comes close to reality in the laser…………”</a:t>
            </a:r>
          </a:p>
        </p:txBody>
      </p:sp>
      <p:pic>
        <p:nvPicPr>
          <p:cNvPr id="11266" name="Picture 2" descr="The War of the Worlds, by H. G. We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684" y="409432"/>
            <a:ext cx="5248275" cy="60323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10704" y="6455392"/>
            <a:ext cx="3531476" cy="369332"/>
          </a:xfrm>
          <a:prstGeom prst="rect">
            <a:avLst/>
          </a:prstGeom>
          <a:noFill/>
        </p:spPr>
        <p:txBody>
          <a:bodyPr wrap="square" rtlCol="0">
            <a:spAutoFit/>
          </a:bodyPr>
          <a:lstStyle/>
          <a:p>
            <a:r>
              <a:rPr lang="en-US" dirty="0"/>
              <a:t>Fig. 2 Introduction [2]</a:t>
            </a:r>
          </a:p>
        </p:txBody>
      </p:sp>
    </p:spTree>
    <p:extLst>
      <p:ext uri="{BB962C8B-B14F-4D97-AF65-F5344CB8AC3E}">
        <p14:creationId xmlns:p14="http://schemas.microsoft.com/office/powerpoint/2010/main" val="9542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4800" y="1028700"/>
            <a:ext cx="5778500" cy="4873625"/>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460375" y="1807191"/>
            <a:ext cx="6254324" cy="4517409"/>
          </a:xfrm>
        </p:spPr>
        <p:txBody>
          <a:bodyPr>
            <a:noAutofit/>
          </a:bodyPr>
          <a:lstStyle/>
          <a:p>
            <a:pPr marL="342900" indent="-342900" algn="just">
              <a:buFont typeface="Wingdings" pitchFamily="2" charset="2"/>
              <a:buChar char="v"/>
            </a:pPr>
            <a:r>
              <a:rPr lang="en-US" sz="2400" dirty="0">
                <a:cs typeface="Times New Roman" pitchFamily="18" charset="0"/>
              </a:rPr>
              <a:t>Offering a high-speed way to process various materials, lasers are being used on a large scale in various industries. </a:t>
            </a:r>
          </a:p>
          <a:p>
            <a:pPr marL="342900" indent="-342900" algn="just">
              <a:buFont typeface="Wingdings" pitchFamily="2" charset="2"/>
              <a:buChar char="v"/>
            </a:pPr>
            <a:r>
              <a:rPr lang="en-US" sz="2400" dirty="0">
                <a:cs typeface="Times New Roman" pitchFamily="18" charset="0"/>
              </a:rPr>
              <a:t>Innovative technologies are driving the growth of industrial lasers. Manufacturers are introducing technologically advanced industrial lasers for various applications. </a:t>
            </a:r>
          </a:p>
          <a:p>
            <a:pPr marL="342900" indent="-342900" algn="just">
              <a:buFont typeface="Wingdings" pitchFamily="2" charset="2"/>
              <a:buChar char="v"/>
            </a:pPr>
            <a:r>
              <a:rPr lang="en-US" sz="2400" dirty="0">
                <a:cs typeface="Times New Roman" pitchFamily="18" charset="0"/>
              </a:rPr>
              <a:t>The global industrial laser market is highly dynamic, and growing at a fast pace.  </a:t>
            </a:r>
          </a:p>
          <a:p>
            <a:pPr marL="342900" indent="-342900" algn="just">
              <a:buFont typeface="Wingdings" pitchFamily="2" charset="2"/>
              <a:buChar char="v"/>
            </a:pPr>
            <a:r>
              <a:rPr lang="en-US" sz="2400" dirty="0">
                <a:cs typeface="Times New Roman" pitchFamily="18" charset="0"/>
              </a:rPr>
              <a:t>The increasing innovations taking place in fiber lasers play an important role in the growth of the global industrial laser market </a:t>
            </a:r>
            <a:endParaRPr lang="en-US" sz="2400" dirty="0">
              <a:solidFill>
                <a:schemeClr val="tx1">
                  <a:lumMod val="85000"/>
                  <a:lumOff val="15000"/>
                </a:schemeClr>
              </a:solidFill>
              <a:cs typeface="Arial" panose="020B0604020202020204" pitchFamily="34" charset="0"/>
            </a:endParaRPr>
          </a:p>
          <a:p>
            <a:endParaRPr lang="en-US"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5</a:t>
            </a:fld>
            <a:endParaRPr lang="en-US" dirty="0"/>
          </a:p>
        </p:txBody>
      </p:sp>
      <p:sp>
        <p:nvSpPr>
          <p:cNvPr id="8" name="Title 7"/>
          <p:cNvSpPr txBox="1">
            <a:spLocks noGrp="1" noChangeArrowheads="1"/>
          </p:cNvSpPr>
          <p:nvPr>
            <p:ph type="title"/>
          </p:nvPr>
        </p:nvSpPr>
        <p:spPr bwMode="auto">
          <a:xfrm>
            <a:off x="1217456" y="337759"/>
            <a:ext cx="4456567"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a:ea typeface="Karla" pitchFamily="2" charset="0"/>
                <a:cs typeface="Karla" pitchFamily="2" charset="0"/>
              </a:rPr>
              <a:t>WHY TO STUDY LASER</a:t>
            </a:r>
            <a:br>
              <a:rPr lang="en-US" sz="4400" b="1" dirty="0">
                <a:latin typeface="Casper"/>
                <a:ea typeface="Karla" pitchFamily="2" charset="0"/>
                <a:cs typeface="Karla" pitchFamily="2" charset="0"/>
              </a:rPr>
            </a:br>
            <a:endParaRPr lang="en-US" sz="4400" b="1" dirty="0">
              <a:latin typeface="Casper"/>
            </a:endParaRPr>
          </a:p>
        </p:txBody>
      </p:sp>
      <p:sp>
        <p:nvSpPr>
          <p:cNvPr id="9" name="Rectangle 8"/>
          <p:cNvSpPr/>
          <p:nvPr/>
        </p:nvSpPr>
        <p:spPr>
          <a:xfrm>
            <a:off x="460375" y="1671851"/>
            <a:ext cx="6254324" cy="5075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industrial applications of laser pie ch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HGTECH - Laser Applications in Different Industries - YouTube (36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9650" y="1219357"/>
            <a:ext cx="4722125" cy="4258102"/>
          </a:xfrm>
          <a:prstGeom prst="rect">
            <a:avLst/>
          </a:prstGeom>
        </p:spPr>
      </p:pic>
      <p:sp>
        <p:nvSpPr>
          <p:cNvPr id="2" name="Rectangle 1"/>
          <p:cNvSpPr/>
          <p:nvPr/>
        </p:nvSpPr>
        <p:spPr>
          <a:xfrm>
            <a:off x="6712279" y="6009760"/>
            <a:ext cx="5176866" cy="369332"/>
          </a:xfrm>
          <a:prstGeom prst="rect">
            <a:avLst/>
          </a:prstGeom>
        </p:spPr>
        <p:txBody>
          <a:bodyPr wrap="none">
            <a:spAutoFit/>
          </a:bodyPr>
          <a:lstStyle/>
          <a:p>
            <a:r>
              <a:rPr lang="en-US" dirty="0"/>
              <a:t>https://www.youtube.com/watch?v=_yLfLDHBUak[3]</a:t>
            </a:r>
          </a:p>
        </p:txBody>
      </p:sp>
    </p:spTree>
    <p:extLst>
      <p:ext uri="{BB962C8B-B14F-4D97-AF65-F5344CB8AC3E}">
        <p14:creationId xmlns:p14="http://schemas.microsoft.com/office/powerpoint/2010/main" val="693801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1514901"/>
            <a:ext cx="4496487" cy="4948961"/>
          </a:xfrm>
        </p:spPr>
        <p:txBody>
          <a:bodyPr>
            <a:normAutofit/>
          </a:bodyPr>
          <a:lstStyle/>
          <a:p>
            <a:pPr marL="457200" indent="-457200" algn="just">
              <a:lnSpc>
                <a:spcPct val="150000"/>
              </a:lnSpc>
              <a:buFont typeface="Wingdings" pitchFamily="2" charset="2"/>
              <a:buChar char="v"/>
            </a:pPr>
            <a:r>
              <a:rPr lang="en-US" sz="2400" dirty="0"/>
              <a:t>Holography</a:t>
            </a:r>
          </a:p>
          <a:p>
            <a:pPr marL="342900" indent="-342900" algn="just">
              <a:lnSpc>
                <a:spcPct val="150000"/>
              </a:lnSpc>
              <a:buFont typeface="Wingdings" pitchFamily="2" charset="2"/>
              <a:buChar char="v"/>
            </a:pPr>
            <a:r>
              <a:rPr lang="en-US" sz="2400" dirty="0"/>
              <a:t> Applications</a:t>
            </a:r>
          </a:p>
        </p:txBody>
      </p:sp>
      <p:sp>
        <p:nvSpPr>
          <p:cNvPr id="5" name="Slide Number Placeholder 4"/>
          <p:cNvSpPr>
            <a:spLocks noGrp="1"/>
          </p:cNvSpPr>
          <p:nvPr>
            <p:ph type="sldNum" sz="quarter" idx="12"/>
          </p:nvPr>
        </p:nvSpPr>
        <p:spPr/>
        <p:txBody>
          <a:bodyPr/>
          <a:lstStyle/>
          <a:p>
            <a:fld id="{BDCDBBEF-AA6C-4BA6-85B2-A17D7F280E38}" type="slidenum">
              <a:rPr lang="en-US" smtClean="0"/>
              <a:t>6</a:t>
            </a:fld>
            <a:endParaRPr lang="en-US"/>
          </a:p>
        </p:txBody>
      </p:sp>
      <p:sp>
        <p:nvSpPr>
          <p:cNvPr id="6" name="Rectangle 5"/>
          <p:cNvSpPr/>
          <p:nvPr/>
        </p:nvSpPr>
        <p:spPr>
          <a:xfrm>
            <a:off x="1856096" y="389930"/>
            <a:ext cx="8871044" cy="1446550"/>
          </a:xfrm>
          <a:prstGeom prst="rect">
            <a:avLst/>
          </a:prstGeom>
        </p:spPr>
        <p:txBody>
          <a:bodyPr wrap="square">
            <a:spAutoFit/>
          </a:bodyPr>
          <a:lstStyle/>
          <a:p>
            <a:r>
              <a:rPr lang="en-US" sz="4400" b="1" dirty="0">
                <a:latin typeface="Casper Bold"/>
                <a:cs typeface="Times New Roman" pitchFamily="18" charset="0"/>
              </a:rPr>
              <a:t>CONTENT TO BE DISCUSSED….</a:t>
            </a:r>
            <a:br>
              <a:rPr lang="en-US" sz="4400" b="1" dirty="0">
                <a:solidFill>
                  <a:srgbClr val="C00000"/>
                </a:solidFill>
                <a:latin typeface="Casper Bold"/>
                <a:ea typeface="Karla" pitchFamily="2" charset="0"/>
                <a:cs typeface="Karla" pitchFamily="2" charset="0"/>
              </a:rPr>
            </a:br>
            <a:endParaRPr lang="en-US" sz="4400" dirty="0">
              <a:latin typeface="Casper Bold"/>
            </a:endParaRPr>
          </a:p>
        </p:txBody>
      </p:sp>
      <p:sp>
        <p:nvSpPr>
          <p:cNvPr id="7" name="AutoShape 2" descr="LASER shines on Munich – Physics Worl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LASER shines on Munich – Physics Worl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Abstract red laser beam transparent isolated on Vector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5" name="Picture 9" descr="Abstract Red Laser Beam Transparent Isolated On Black Backgr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615" y="1514901"/>
            <a:ext cx="6086901" cy="4722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85490" y="6428096"/>
            <a:ext cx="3531476" cy="369332"/>
          </a:xfrm>
          <a:prstGeom prst="rect">
            <a:avLst/>
          </a:prstGeom>
          <a:noFill/>
        </p:spPr>
        <p:txBody>
          <a:bodyPr wrap="square" rtlCol="0">
            <a:spAutoFit/>
          </a:bodyPr>
          <a:lstStyle/>
          <a:p>
            <a:r>
              <a:rPr lang="en-US" dirty="0"/>
              <a:t>Fig. 3 Introduction [4]</a:t>
            </a:r>
          </a:p>
        </p:txBody>
      </p:sp>
    </p:spTree>
    <p:extLst>
      <p:ext uri="{BB962C8B-B14F-4D97-AF65-F5344CB8AC3E}">
        <p14:creationId xmlns:p14="http://schemas.microsoft.com/office/powerpoint/2010/main" val="323124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DBBEF-AA6C-4BA6-85B2-A17D7F280E38}" type="slidenum">
              <a:rPr lang="en-US" smtClean="0"/>
              <a:t>7</a:t>
            </a:fld>
            <a:endParaRPr lang="en-US"/>
          </a:p>
        </p:txBody>
      </p:sp>
      <p:pic>
        <p:nvPicPr>
          <p:cNvPr id="6" name="Content Placeholder 9" descr="93301-004-7CC31938.jpg"/>
          <p:cNvPicPr>
            <a:picLocks noChangeAspect="1"/>
          </p:cNvPicPr>
          <p:nvPr/>
        </p:nvPicPr>
        <p:blipFill>
          <a:blip r:embed="rId2" cstate="print"/>
          <a:stretch>
            <a:fillRect/>
          </a:stretch>
        </p:blipFill>
        <p:spPr>
          <a:xfrm>
            <a:off x="5854889" y="1567543"/>
            <a:ext cx="5466253" cy="4267313"/>
          </a:xfrm>
          <a:prstGeom prst="rect">
            <a:avLst/>
          </a:prstGeom>
        </p:spPr>
      </p:pic>
      <p:sp>
        <p:nvSpPr>
          <p:cNvPr id="7" name="Title 7"/>
          <p:cNvSpPr txBox="1">
            <a:spLocks noGrp="1" noChangeArrowheads="1"/>
          </p:cNvSpPr>
          <p:nvPr>
            <p:ph type="title"/>
          </p:nvPr>
        </p:nvSpPr>
        <p:spPr bwMode="auto">
          <a:xfrm>
            <a:off x="449262" y="2343863"/>
            <a:ext cx="44565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HOLOGRAPHY</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8" name="Rectangle 7"/>
          <p:cNvSpPr/>
          <p:nvPr/>
        </p:nvSpPr>
        <p:spPr>
          <a:xfrm>
            <a:off x="163773" y="3184635"/>
            <a:ext cx="4608251" cy="3171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p:cNvSpPr>
            <a:spLocks noGrp="1"/>
          </p:cNvSpPr>
          <p:nvPr>
            <p:ph type="body" sz="half" idx="2"/>
          </p:nvPr>
        </p:nvSpPr>
        <p:spPr>
          <a:xfrm>
            <a:off x="300251" y="3441589"/>
            <a:ext cx="4471773" cy="2657807"/>
          </a:xfrm>
        </p:spPr>
        <p:txBody>
          <a:bodyPr>
            <a:normAutofit lnSpcReduction="10000"/>
          </a:bodyPr>
          <a:lstStyle/>
          <a:p>
            <a:pPr algn="ctr"/>
            <a:r>
              <a:rPr lang="en-US" sz="2400" b="1" dirty="0">
                <a:cs typeface="Times New Roman" pitchFamily="18" charset="0"/>
              </a:rPr>
              <a:t>Producing 3D image of an object is known as holograph</a:t>
            </a:r>
            <a:r>
              <a:rPr lang="en-US" sz="2400" dirty="0">
                <a:cs typeface="Times New Roman" pitchFamily="18" charset="0"/>
              </a:rPr>
              <a:t>y</a:t>
            </a:r>
          </a:p>
          <a:p>
            <a:pPr marL="342900" indent="-342900">
              <a:lnSpc>
                <a:spcPct val="150000"/>
              </a:lnSpc>
              <a:buFont typeface="Wingdings" pitchFamily="2" charset="2"/>
              <a:buChar char="v"/>
            </a:pPr>
            <a:r>
              <a:rPr lang="en-US" sz="2400" dirty="0">
                <a:cs typeface="Times New Roman" pitchFamily="18" charset="0"/>
              </a:rPr>
              <a:t>Two step process</a:t>
            </a:r>
          </a:p>
          <a:p>
            <a:pPr marL="342900" indent="-342900">
              <a:lnSpc>
                <a:spcPct val="150000"/>
              </a:lnSpc>
              <a:buFont typeface="Wingdings" pitchFamily="2" charset="2"/>
              <a:buChar char="v"/>
            </a:pPr>
            <a:r>
              <a:rPr lang="en-US" sz="2400" dirty="0">
                <a:solidFill>
                  <a:srgbClr val="FF0000"/>
                </a:solidFill>
                <a:cs typeface="Times New Roman" pitchFamily="18" charset="0"/>
              </a:rPr>
              <a:t>Recording of hologram</a:t>
            </a:r>
          </a:p>
          <a:p>
            <a:pPr marL="342900" indent="-342900">
              <a:lnSpc>
                <a:spcPct val="150000"/>
              </a:lnSpc>
              <a:buFont typeface="Wingdings" pitchFamily="2" charset="2"/>
              <a:buChar char="v"/>
            </a:pPr>
            <a:r>
              <a:rPr lang="en-US" sz="2400" dirty="0">
                <a:solidFill>
                  <a:srgbClr val="0070C0"/>
                </a:solidFill>
                <a:cs typeface="Times New Roman" pitchFamily="18" charset="0"/>
              </a:rPr>
              <a:t>Reconstruction of  image</a:t>
            </a:r>
          </a:p>
          <a:p>
            <a:pPr>
              <a:lnSpc>
                <a:spcPct val="150000"/>
              </a:lnSpc>
            </a:pPr>
            <a:endParaRPr lang="en-US" dirty="0">
              <a:latin typeface="Casper"/>
            </a:endParaRPr>
          </a:p>
        </p:txBody>
      </p:sp>
      <p:sp>
        <p:nvSpPr>
          <p:cNvPr id="10" name="TextBox 9"/>
          <p:cNvSpPr txBox="1"/>
          <p:nvPr/>
        </p:nvSpPr>
        <p:spPr>
          <a:xfrm>
            <a:off x="6085490" y="6428096"/>
            <a:ext cx="3531476" cy="369332"/>
          </a:xfrm>
          <a:prstGeom prst="rect">
            <a:avLst/>
          </a:prstGeom>
          <a:noFill/>
        </p:spPr>
        <p:txBody>
          <a:bodyPr wrap="square" rtlCol="0">
            <a:spAutoFit/>
          </a:bodyPr>
          <a:lstStyle/>
          <a:p>
            <a:r>
              <a:rPr lang="en-US" dirty="0"/>
              <a:t>Fig. 4 Holography [5]</a:t>
            </a:r>
          </a:p>
        </p:txBody>
      </p:sp>
    </p:spTree>
    <p:extLst>
      <p:ext uri="{BB962C8B-B14F-4D97-AF65-F5344CB8AC3E}">
        <p14:creationId xmlns:p14="http://schemas.microsoft.com/office/powerpoint/2010/main" val="216760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8</a:t>
            </a:fld>
            <a:endParaRPr lang="en-US"/>
          </a:p>
        </p:txBody>
      </p:sp>
      <p:sp>
        <p:nvSpPr>
          <p:cNvPr id="3" name="Rectangle 2"/>
          <p:cNvSpPr/>
          <p:nvPr/>
        </p:nvSpPr>
        <p:spPr>
          <a:xfrm>
            <a:off x="1298026" y="1502328"/>
            <a:ext cx="9879725" cy="4524315"/>
          </a:xfrm>
          <a:prstGeom prst="rect">
            <a:avLst/>
          </a:prstGeom>
        </p:spPr>
        <p:txBody>
          <a:bodyPr wrap="square">
            <a:spAutoFit/>
          </a:bodyPr>
          <a:lstStyle/>
          <a:p>
            <a:pPr marL="342900" indent="-342900" algn="just">
              <a:lnSpc>
                <a:spcPct val="150000"/>
              </a:lnSpc>
              <a:buFont typeface="Wingdings" pitchFamily="2" charset="2"/>
              <a:buChar char="v"/>
            </a:pPr>
            <a:r>
              <a:rPr lang="en-US" sz="2400" dirty="0"/>
              <a:t>“</a:t>
            </a:r>
            <a:r>
              <a:rPr lang="en-US" sz="2400" b="1" i="1" dirty="0">
                <a:solidFill>
                  <a:srgbClr val="FF0000"/>
                </a:solidFill>
              </a:rPr>
              <a:t>Holography</a:t>
            </a:r>
            <a:r>
              <a:rPr lang="en-US" sz="2400" b="1" i="1" dirty="0"/>
              <a:t> </a:t>
            </a:r>
            <a:r>
              <a:rPr lang="en-US" sz="2400" dirty="0"/>
              <a:t>from the Greek, whole+ write) is the science of producing holograms”</a:t>
            </a:r>
          </a:p>
          <a:p>
            <a:pPr marL="342900" indent="-342900" algn="just">
              <a:lnSpc>
                <a:spcPct val="150000"/>
              </a:lnSpc>
              <a:buFont typeface="Wingdings" pitchFamily="2" charset="2"/>
              <a:buChar char="v"/>
            </a:pPr>
            <a:r>
              <a:rPr lang="en-US" sz="2400" dirty="0"/>
              <a:t>It is an advanced form of photography that allows an image to be recorded in three dimensions</a:t>
            </a:r>
          </a:p>
          <a:p>
            <a:pPr marL="342900" indent="-342900" algn="just">
              <a:lnSpc>
                <a:spcPct val="150000"/>
              </a:lnSpc>
              <a:buFont typeface="Wingdings" pitchFamily="2" charset="2"/>
              <a:buChar char="v"/>
            </a:pPr>
            <a:r>
              <a:rPr lang="en-US" sz="2400" dirty="0">
                <a:solidFill>
                  <a:srgbClr val="0070C0"/>
                </a:solidFill>
              </a:rPr>
              <a:t>“</a:t>
            </a:r>
            <a:r>
              <a:rPr lang="en-US" sz="2400" b="1" i="1" dirty="0">
                <a:solidFill>
                  <a:srgbClr val="0070C0"/>
                </a:solidFill>
              </a:rPr>
              <a:t>Holography </a:t>
            </a:r>
            <a:r>
              <a:rPr lang="en-US" sz="2400" dirty="0">
                <a:solidFill>
                  <a:srgbClr val="0070C0"/>
                </a:solidFill>
              </a:rPr>
              <a:t>is a method of producing a visual three-dimensional (3-D) image of an object by means of light wave patterns recorded on a photographic plate.”</a:t>
            </a:r>
          </a:p>
          <a:p>
            <a:pPr marL="342900" indent="-342900">
              <a:lnSpc>
                <a:spcPct val="150000"/>
              </a:lnSpc>
              <a:buFont typeface="Wingdings" pitchFamily="2" charset="2"/>
              <a:buChar char="v"/>
            </a:pPr>
            <a:r>
              <a:rPr lang="en-US" sz="2400" b="1" dirty="0">
                <a:solidFill>
                  <a:srgbClr val="FF0000"/>
                </a:solidFill>
              </a:rPr>
              <a:t>Dennis Gabor…Father of holography </a:t>
            </a:r>
            <a:endParaRPr lang="en-US" sz="2400" dirty="0">
              <a:solidFill>
                <a:srgbClr val="FF0000"/>
              </a:solidFill>
            </a:endParaRPr>
          </a:p>
        </p:txBody>
      </p:sp>
      <p:sp>
        <p:nvSpPr>
          <p:cNvPr id="4" name="Title 7"/>
          <p:cNvSpPr txBox="1">
            <a:spLocks noChangeArrowheads="1"/>
          </p:cNvSpPr>
          <p:nvPr/>
        </p:nvSpPr>
        <p:spPr bwMode="auto">
          <a:xfrm>
            <a:off x="3539304" y="310111"/>
            <a:ext cx="44565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panose="02000806040000020004" pitchFamily="2" charset="0"/>
                <a:ea typeface="Karla" pitchFamily="2" charset="0"/>
                <a:cs typeface="Karla" pitchFamily="2" charset="0"/>
              </a:rPr>
              <a:t>HOLOGRAPHY</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5" name="Rectangle 4"/>
          <p:cNvSpPr/>
          <p:nvPr/>
        </p:nvSpPr>
        <p:spPr>
          <a:xfrm>
            <a:off x="838200"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6573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9</a:t>
            </a:fld>
            <a:endParaRPr lang="en-US"/>
          </a:p>
        </p:txBody>
      </p:sp>
      <p:sp>
        <p:nvSpPr>
          <p:cNvPr id="3" name="Rectangle 2"/>
          <p:cNvSpPr/>
          <p:nvPr/>
        </p:nvSpPr>
        <p:spPr>
          <a:xfrm>
            <a:off x="1298026" y="1502328"/>
            <a:ext cx="9879725" cy="3970318"/>
          </a:xfrm>
          <a:prstGeom prst="rect">
            <a:avLst/>
          </a:prstGeom>
        </p:spPr>
        <p:txBody>
          <a:bodyPr wrap="square">
            <a:spAutoFit/>
          </a:bodyPr>
          <a:lstStyle/>
          <a:p>
            <a:pPr marL="342900" indent="-342900" algn="just">
              <a:lnSpc>
                <a:spcPct val="150000"/>
              </a:lnSpc>
              <a:buFont typeface="Wingdings" pitchFamily="2" charset="2"/>
              <a:buChar char="v"/>
            </a:pPr>
            <a:r>
              <a:rPr lang="en-US" sz="2400" b="1" i="1" dirty="0">
                <a:solidFill>
                  <a:srgbClr val="FF0000"/>
                </a:solidFill>
              </a:rPr>
              <a:t>HOLOGRAM: </a:t>
            </a:r>
            <a:r>
              <a:rPr lang="en-US" sz="2400" dirty="0"/>
              <a:t>Photograph of an interference pattern which, when suitably illuminated by laser light, produces a three-dimensional image.</a:t>
            </a:r>
          </a:p>
          <a:p>
            <a:pPr marL="342900" indent="-342900" algn="just">
              <a:lnSpc>
                <a:spcPct val="150000"/>
              </a:lnSpc>
              <a:buFont typeface="Wingdings" pitchFamily="2" charset="2"/>
              <a:buChar char="v"/>
            </a:pPr>
            <a:r>
              <a:rPr lang="en-US" sz="2400" dirty="0"/>
              <a:t>If you look at these holograms from different angles, you see objects from different perspectives, just like you would if you were looking at a real object</a:t>
            </a:r>
          </a:p>
          <a:p>
            <a:pPr marL="342900" indent="-342900" algn="just">
              <a:lnSpc>
                <a:spcPct val="150000"/>
              </a:lnSpc>
              <a:buFont typeface="Wingdings" pitchFamily="2" charset="2"/>
              <a:buChar char="v"/>
            </a:pPr>
            <a:r>
              <a:rPr lang="en-US" sz="2400" dirty="0">
                <a:solidFill>
                  <a:srgbClr val="0070C0"/>
                </a:solidFill>
              </a:rPr>
              <a:t>It shows Divisible property </a:t>
            </a:r>
            <a:r>
              <a:rPr lang="en-US" sz="2400" i="1" dirty="0" err="1">
                <a:solidFill>
                  <a:srgbClr val="0070C0"/>
                </a:solidFill>
              </a:rPr>
              <a:t>i.e</a:t>
            </a:r>
            <a:r>
              <a:rPr lang="en-US" sz="2400" dirty="0">
                <a:solidFill>
                  <a:srgbClr val="0070C0"/>
                </a:solidFill>
              </a:rPr>
              <a:t> If you cut one in half, each half contains whole views of the entire holographic image</a:t>
            </a:r>
          </a:p>
        </p:txBody>
      </p:sp>
      <p:sp>
        <p:nvSpPr>
          <p:cNvPr id="4" name="Title 7"/>
          <p:cNvSpPr txBox="1">
            <a:spLocks noChangeArrowheads="1"/>
          </p:cNvSpPr>
          <p:nvPr/>
        </p:nvSpPr>
        <p:spPr bwMode="auto">
          <a:xfrm>
            <a:off x="3539304" y="310111"/>
            <a:ext cx="445656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King" pitchFamily="2" charset="0"/>
                <a:ea typeface="+mj-ea"/>
                <a:cs typeface="+mj-cs"/>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b="1" dirty="0">
                <a:latin typeface="Casper Bold" panose="02000806040000020004" pitchFamily="2" charset="0"/>
                <a:ea typeface="Karla" pitchFamily="2" charset="0"/>
                <a:cs typeface="Karla" pitchFamily="2" charset="0"/>
              </a:rPr>
              <a:t>HOLOGRAM</a:t>
            </a:r>
            <a:br>
              <a:rPr lang="en-US" sz="2000" b="1" dirty="0">
                <a:latin typeface="Karla" pitchFamily="2" charset="0"/>
                <a:ea typeface="Karla" pitchFamily="2" charset="0"/>
                <a:cs typeface="Karla" pitchFamily="2" charset="0"/>
              </a:rPr>
            </a:br>
            <a:endParaRPr lang="en-US" sz="1600" dirty="0">
              <a:latin typeface="Raleway ExtraBold" pitchFamily="34" charset="-52"/>
            </a:endParaRPr>
          </a:p>
        </p:txBody>
      </p:sp>
      <p:sp>
        <p:nvSpPr>
          <p:cNvPr id="5" name="Rectangle 4"/>
          <p:cNvSpPr/>
          <p:nvPr/>
        </p:nvSpPr>
        <p:spPr>
          <a:xfrm>
            <a:off x="853966" y="173369"/>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750222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3427</TotalTime>
  <Words>1293</Words>
  <Application>Microsoft Office PowerPoint</Application>
  <PresentationFormat>Widescreen</PresentationFormat>
  <Paragraphs>172</Paragraphs>
  <Slides>21</Slides>
  <Notes>0</Notes>
  <HiddenSlides>0</HiddenSlides>
  <MMClips>1</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4" baseType="lpstr">
      <vt:lpstr>Arial</vt:lpstr>
      <vt:lpstr>Arial Black</vt:lpstr>
      <vt:lpstr>Calibri</vt:lpstr>
      <vt:lpstr>Calibri Light</vt:lpstr>
      <vt:lpstr>Casper</vt:lpstr>
      <vt:lpstr>Casper Bold</vt:lpstr>
      <vt:lpstr>Karla</vt:lpstr>
      <vt:lpstr>Raleway ExtraBold</vt:lpstr>
      <vt:lpstr>Times New Roman</vt:lpstr>
      <vt:lpstr>Wingdings</vt:lpstr>
      <vt:lpstr>1_Office Theme</vt:lpstr>
      <vt:lpstr>Contents Slide Master</vt:lpstr>
      <vt:lpstr>CorelDRAW</vt:lpstr>
      <vt:lpstr>PowerPoint Presentation</vt:lpstr>
      <vt:lpstr> </vt:lpstr>
      <vt:lpstr>PowerPoint Presentation</vt:lpstr>
      <vt:lpstr>PowerPoint Presentation</vt:lpstr>
      <vt:lpstr>WHY TO STUDY LASER </vt:lpstr>
      <vt:lpstr>PowerPoint Presentation</vt:lpstr>
      <vt:lpstr>HOLOGRAPHY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Indu Gupta</cp:lastModifiedBy>
  <cp:revision>237</cp:revision>
  <dcterms:created xsi:type="dcterms:W3CDTF">2019-01-09T10:33:58Z</dcterms:created>
  <dcterms:modified xsi:type="dcterms:W3CDTF">2023-06-14T08:04:54Z</dcterms:modified>
</cp:coreProperties>
</file>